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  <p:sldMasterId id="2147483840" r:id="rId2"/>
  </p:sldMasterIdLst>
  <p:notesMasterIdLst>
    <p:notesMasterId r:id="rId29"/>
  </p:notesMasterIdLst>
  <p:handoutMasterIdLst>
    <p:handoutMasterId r:id="rId30"/>
  </p:handoutMasterIdLst>
  <p:sldIdLst>
    <p:sldId id="625" r:id="rId3"/>
    <p:sldId id="567" r:id="rId4"/>
    <p:sldId id="655" r:id="rId5"/>
    <p:sldId id="656" r:id="rId6"/>
    <p:sldId id="634" r:id="rId7"/>
    <p:sldId id="662" r:id="rId8"/>
    <p:sldId id="660" r:id="rId9"/>
    <p:sldId id="633" r:id="rId10"/>
    <p:sldId id="663" r:id="rId11"/>
    <p:sldId id="637" r:id="rId12"/>
    <p:sldId id="653" r:id="rId13"/>
    <p:sldId id="661" r:id="rId14"/>
    <p:sldId id="644" r:id="rId15"/>
    <p:sldId id="652" r:id="rId16"/>
    <p:sldId id="664" r:id="rId17"/>
    <p:sldId id="645" r:id="rId18"/>
    <p:sldId id="640" r:id="rId19"/>
    <p:sldId id="646" r:id="rId20"/>
    <p:sldId id="647" r:id="rId21"/>
    <p:sldId id="648" r:id="rId22"/>
    <p:sldId id="649" r:id="rId23"/>
    <p:sldId id="650" r:id="rId24"/>
    <p:sldId id="654" r:id="rId25"/>
    <p:sldId id="651" r:id="rId26"/>
    <p:sldId id="627" r:id="rId27"/>
    <p:sldId id="659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1yeKDkmFD591/BIoz3R1+Q==" hashData="w7+QGSMYNaBCiz6dyVRCdj6tp0wkIQIm+XSmOtkW2c41OvWpRF4p2UuEl66EbgMQYyG3zzU7pE/+f7PsxX7v1g=="/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orient="horz" pos="735" userDrawn="1">
          <p15:clr>
            <a:srgbClr val="A4A3A4"/>
          </p15:clr>
        </p15:guide>
        <p15:guide id="3" orient="horz" pos="917" userDrawn="1">
          <p15:clr>
            <a:srgbClr val="A4A3A4"/>
          </p15:clr>
        </p15:guide>
        <p15:guide id="4" orient="horz" pos="373" userDrawn="1">
          <p15:clr>
            <a:srgbClr val="A4A3A4"/>
          </p15:clr>
        </p15:guide>
        <p15:guide id="5" orient="horz" pos="1671">
          <p15:clr>
            <a:srgbClr val="A4A3A4"/>
          </p15:clr>
        </p15:guide>
        <p15:guide id="6" orient="horz" pos="2232" userDrawn="1">
          <p15:clr>
            <a:srgbClr val="A4A3A4"/>
          </p15:clr>
        </p15:guide>
        <p15:guide id="7" orient="horz" pos="146">
          <p15:clr>
            <a:srgbClr val="A4A3A4"/>
          </p15:clr>
        </p15:guide>
        <p15:guide id="8" orient="horz" pos="2436" userDrawn="1">
          <p15:clr>
            <a:srgbClr val="A4A3A4"/>
          </p15:clr>
        </p15:guide>
        <p15:guide id="9" pos="1794">
          <p15:clr>
            <a:srgbClr val="A4A3A4"/>
          </p15:clr>
        </p15:guide>
        <p15:guide id="10" pos="2744" userDrawn="1">
          <p15:clr>
            <a:srgbClr val="A4A3A4"/>
          </p15:clr>
        </p15:guide>
        <p15:guide id="11" pos="204" userDrawn="1">
          <p15:clr>
            <a:srgbClr val="A4A3A4"/>
          </p15:clr>
        </p15:guide>
        <p15:guide id="12" pos="5329" userDrawn="1">
          <p15:clr>
            <a:srgbClr val="A4A3A4"/>
          </p15:clr>
        </p15:guide>
        <p15:guide id="13" pos="5624" userDrawn="1">
          <p15:clr>
            <a:srgbClr val="A4A3A4"/>
          </p15:clr>
        </p15:guide>
        <p15:guide id="14" pos="2878">
          <p15:clr>
            <a:srgbClr val="A4A3A4"/>
          </p15:clr>
        </p15:guide>
        <p15:guide id="15" pos="3560" userDrawn="1">
          <p15:clr>
            <a:srgbClr val="A4A3A4"/>
          </p15:clr>
        </p15:guide>
        <p15:guide id="16" pos="1950" userDrawn="1">
          <p15:clr>
            <a:srgbClr val="A4A3A4"/>
          </p15:clr>
        </p15:guide>
        <p15:guide id="17" pos="37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kis Simitsis" initials="AS" lastIdx="2" clrIdx="0"/>
  <p:cmAuthor id="1" name="Preti, Giulia" initials="PG" lastIdx="5" clrIdx="1">
    <p:extLst>
      <p:ext uri="{19B8F6BF-5375-455C-9EA6-DF929625EA0E}">
        <p15:presenceInfo xmlns:p15="http://schemas.microsoft.com/office/powerpoint/2012/main" userId="b21610d9-2778-4e17-b842-f2fb507c78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8000"/>
    <a:srgbClr val="00FF00"/>
    <a:srgbClr val="000000"/>
    <a:srgbClr val="285096"/>
    <a:srgbClr val="3250A0"/>
    <a:srgbClr val="3264A0"/>
    <a:srgbClr val="5373CA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7" autoAdjust="0"/>
    <p:restoredTop sz="89896" autoAdjust="0"/>
  </p:normalViewPr>
  <p:slideViewPr>
    <p:cSldViewPr snapToGrid="0">
      <p:cViewPr varScale="1">
        <p:scale>
          <a:sx n="133" d="100"/>
          <a:sy n="133" d="100"/>
        </p:scale>
        <p:origin x="1040" y="184"/>
      </p:cViewPr>
      <p:guideLst>
        <p:guide orient="horz" pos="3072"/>
        <p:guide orient="horz" pos="735"/>
        <p:guide orient="horz" pos="917"/>
        <p:guide orient="horz" pos="373"/>
        <p:guide orient="horz" pos="1671"/>
        <p:guide orient="horz" pos="2232"/>
        <p:guide orient="horz" pos="146"/>
        <p:guide orient="horz" pos="2436"/>
        <p:guide pos="1794"/>
        <p:guide pos="2744"/>
        <p:guide pos="204"/>
        <p:guide pos="5329"/>
        <p:guide pos="5624"/>
        <p:guide pos="2878"/>
        <p:guide pos="3560"/>
        <p:guide pos="1950"/>
        <p:guide pos="37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 snapToGrid="0" snapToObjects="1" showGuides="1">
      <p:cViewPr varScale="1">
        <p:scale>
          <a:sx n="117" d="100"/>
          <a:sy n="117" d="100"/>
        </p:scale>
        <p:origin x="-402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Helvetica Neue"/>
              <a:cs typeface="Helvetica Neue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78B55-319B-2D4F-AE49-6C1B6E1A4DDA}" type="datetimeFigureOut">
              <a:rPr lang="en-US" smtClean="0">
                <a:latin typeface="Helvetica Neue"/>
                <a:cs typeface="Helvetica Neue"/>
              </a:rPr>
              <a:pPr/>
              <a:t>3/30/18</a:t>
            </a:fld>
            <a:endParaRPr lang="en-GB" dirty="0">
              <a:latin typeface="Helvetica Neue"/>
              <a:cs typeface="Helvetica Neu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Helvetica Neue"/>
              <a:cs typeface="Helvetica Neu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27340-60F0-7D46-BC5B-91B08A318A82}" type="slidenum">
              <a:rPr lang="en-GB" smtClean="0">
                <a:latin typeface="Helvetica Neue"/>
                <a:cs typeface="Helvetica Neue"/>
              </a:rPr>
              <a:pPr/>
              <a:t>‹#›</a:t>
            </a:fld>
            <a:endParaRPr lang="en-GB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93217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 Neue"/>
                <a:cs typeface="Helvetica Neue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 Neue"/>
                <a:cs typeface="Helvetica Neue"/>
              </a:defRPr>
            </a:lvl1pPr>
          </a:lstStyle>
          <a:p>
            <a:fld id="{2D9CAF8C-0805-8440-B43D-DCCAAA4D80CE}" type="datetimeFigureOut">
              <a:rPr lang="en-US" smtClean="0"/>
              <a:pPr/>
              <a:t>3/30/18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 Neue"/>
                <a:cs typeface="Helvetica Neue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 Neue"/>
                <a:cs typeface="Helvetica Neue"/>
              </a:defRPr>
            </a:lvl1pPr>
          </a:lstStyle>
          <a:p>
            <a:fld id="{22A853E8-D85F-5D49-95D2-E1D96ABFE2B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0798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 Neue"/>
        <a:ea typeface="+mn-ea"/>
        <a:cs typeface="Helvetica Neue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elvetica Neue"/>
        <a:ea typeface="+mn-ea"/>
        <a:cs typeface="Helvetica Neue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elvetica Neue"/>
        <a:ea typeface="+mn-ea"/>
        <a:cs typeface="Helvetica Neue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elvetica Neue"/>
        <a:ea typeface="+mn-ea"/>
        <a:cs typeface="Helvetica Neue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elvetica Neue"/>
        <a:ea typeface="+mn-ea"/>
        <a:cs typeface="Helvetica Neue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438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196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131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160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148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843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797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828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21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421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075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346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053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6855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643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81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7069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308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775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188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738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594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531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338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798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036820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chemeClr val="bg1"/>
                </a:solidFill>
                <a:effectLst>
                  <a:outerShdw blurRad="50800" dist="63500" dir="5400000" algn="tl" rotWithShape="0">
                    <a:srgbClr val="285096">
                      <a:alpha val="99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3316628"/>
            <a:ext cx="6858000" cy="914400"/>
          </a:xfrm>
        </p:spPr>
        <p:txBody>
          <a:bodyPr/>
          <a:lstStyle>
            <a:lvl1pPr marL="0" indent="0" algn="l">
              <a:buNone/>
              <a:defRPr b="0" i="1">
                <a:solidFill>
                  <a:schemeClr val="bg1"/>
                </a:solidFill>
                <a:effectLst>
                  <a:outerShdw blurRad="50800" dist="50800" dir="5400000" algn="tl" rotWithShape="0">
                    <a:srgbClr val="285096">
                      <a:alpha val="40000"/>
                    </a:srgbClr>
                  </a:outerShdw>
                </a:effectLst>
                <a:latin typeface="Helvetica Neue Light"/>
                <a:cs typeface="Helvetica Neu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29184" y="4758802"/>
            <a:ext cx="8598916" cy="244998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>
                <a:solidFill>
                  <a:schemeClr val="bg1"/>
                </a:solidFill>
                <a:latin typeface="Helvetica Neue"/>
                <a:cs typeface="Helvetica Neue"/>
              </a:rPr>
              <a:t>EDBT 2018, Vienna, Austria</a:t>
            </a:r>
          </a:p>
        </p:txBody>
      </p:sp>
      <p:pic>
        <p:nvPicPr>
          <p:cNvPr id="8" name="Picture 7" descr="dbtr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550" y="3989777"/>
            <a:ext cx="1193800" cy="24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5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37744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0" i="0" spc="-100">
                <a:solidFill>
                  <a:srgbClr val="5373CA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44501" y="4758803"/>
            <a:ext cx="8012545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>
                <a:solidFill>
                  <a:srgbClr val="285096"/>
                </a:solidFill>
                <a:latin typeface="Helvetica Neue"/>
                <a:cs typeface="Helvetica Neue"/>
              </a:rPr>
              <a:t>EDBT 2018, Vienna, Austria</a:t>
            </a:r>
          </a:p>
        </p:txBody>
      </p:sp>
      <p:sp>
        <p:nvSpPr>
          <p:cNvPr id="8" name="TextBox 7"/>
          <p:cNvSpPr txBox="1"/>
          <p:nvPr userDrawn="1"/>
        </p:nvSpPr>
        <p:spPr bwMode="gray">
          <a:xfrm>
            <a:off x="329184" y="4769435"/>
            <a:ext cx="323009" cy="149332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/>
          <a:p>
            <a:pPr marL="0" algn="l" defTabSz="914400" rtl="0" eaLnBrk="1" latinLnBrk="0" hangingPunct="1"/>
            <a:fld id="{6C5AF65D-6854-49AF-ABC5-48B5BA0EA842}" type="slidenum">
              <a:rPr lang="en-US" sz="1100" b="0" i="0" kern="1200" smtClean="0">
                <a:solidFill>
                  <a:srgbClr val="285096"/>
                </a:solidFill>
                <a:latin typeface="Helvetica Neue Medium"/>
                <a:ea typeface="+mn-ea"/>
                <a:cs typeface="Helvetica Neue Medium"/>
              </a:rPr>
              <a:pPr marL="0" algn="l" defTabSz="914400" rtl="0" eaLnBrk="1" latinLnBrk="0" hangingPunct="1"/>
              <a:t>‹#›</a:t>
            </a:fld>
            <a:endParaRPr lang="en-US" sz="1100" b="0" i="0" kern="1200" dirty="0">
              <a:solidFill>
                <a:srgbClr val="285096"/>
              </a:solidFill>
              <a:latin typeface="Helvetica Neue Medium"/>
              <a:ea typeface="+mn-ea"/>
              <a:cs typeface="Helvetica Neue Medium"/>
            </a:endParaRPr>
          </a:p>
        </p:txBody>
      </p:sp>
      <p:pic>
        <p:nvPicPr>
          <p:cNvPr id="9" name="Picture 8" descr="7b3f47da.logo-dbtrent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8" b="19187"/>
          <a:stretch/>
        </p:blipFill>
        <p:spPr>
          <a:xfrm>
            <a:off x="7730067" y="4707467"/>
            <a:ext cx="1121833" cy="27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9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rgbClr val="5373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27000" y="240919"/>
            <a:ext cx="7424536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52000" indent="-457200"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0" i="0" kern="1200" spc="-100" noProof="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 Neue Bold Condensed"/>
                <a:ea typeface="+mj-ea"/>
                <a:cs typeface="Helvetica Neue Bold Condensed"/>
              </a:defRPr>
            </a:lvl1pPr>
          </a:lstStyle>
          <a:p>
            <a:r>
              <a:rPr lang="en-US" noProof="0" dirty="0"/>
              <a:t>“Click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16534" y="2289361"/>
            <a:ext cx="51480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 i="1">
                <a:solidFill>
                  <a:srgbClr val="FFFFFF"/>
                </a:solidFill>
                <a:latin typeface="Helvetica Neue UltraLight"/>
                <a:cs typeface="Helvetica Neue Ultra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44501" y="4758803"/>
            <a:ext cx="8012545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>
                <a:solidFill>
                  <a:schemeClr val="bg1"/>
                </a:solidFill>
                <a:latin typeface="Helvetica Neue"/>
                <a:cs typeface="Helvetica Neue"/>
              </a:rPr>
              <a:t>EDBT 2018, Vienna, Austria</a:t>
            </a:r>
          </a:p>
        </p:txBody>
      </p:sp>
      <p:sp>
        <p:nvSpPr>
          <p:cNvPr id="9" name="TextBox 8"/>
          <p:cNvSpPr txBox="1"/>
          <p:nvPr userDrawn="1"/>
        </p:nvSpPr>
        <p:spPr bwMode="gray">
          <a:xfrm>
            <a:off x="329184" y="4769435"/>
            <a:ext cx="323009" cy="149332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/>
          <a:p>
            <a:pPr marL="0" algn="l" defTabSz="914400" rtl="0" eaLnBrk="1" latinLnBrk="0" hangingPunct="1"/>
            <a:fld id="{6C5AF65D-6854-49AF-ABC5-48B5BA0EA842}" type="slidenum">
              <a:rPr lang="en-US" sz="1100" b="0" i="0" kern="1200" smtClean="0">
                <a:solidFill>
                  <a:srgbClr val="FFFFFF"/>
                </a:solidFill>
                <a:latin typeface="Helvetica Neue Medium"/>
                <a:ea typeface="+mn-ea"/>
                <a:cs typeface="Helvetica Neue Medium"/>
              </a:rPr>
              <a:pPr marL="0" algn="l" defTabSz="914400" rtl="0" eaLnBrk="1" latinLnBrk="0" hangingPunct="1"/>
              <a:t>‹#›</a:t>
            </a:fld>
            <a:endParaRPr lang="en-US" sz="1100" b="0" i="0" kern="1200" dirty="0">
              <a:solidFill>
                <a:srgbClr val="FFFFFF"/>
              </a:solidFill>
              <a:latin typeface="Helvetica Neue Medium"/>
              <a:ea typeface="+mn-ea"/>
              <a:cs typeface="Helvetica Neue Medium"/>
            </a:endParaRPr>
          </a:p>
        </p:txBody>
      </p:sp>
      <p:pic>
        <p:nvPicPr>
          <p:cNvPr id="12" name="Picture 11" descr="dbt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66" y="4715933"/>
            <a:ext cx="1147233" cy="25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4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&amp; Questions">
    <p:bg>
      <p:bgPr>
        <a:solidFill>
          <a:srgbClr val="5373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2578100" y="2622169"/>
            <a:ext cx="2724150" cy="597281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52000" indent="-457200"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0" i="0" kern="1200" spc="-100" baseline="0" noProof="0" dirty="0">
                <a:solidFill>
                  <a:schemeClr val="bg1"/>
                </a:solidFill>
                <a:effectLst>
                  <a:outerShdw blurRad="50800" dist="63500" dir="5400000" algn="tl" rotWithShape="0">
                    <a:srgbClr val="285096">
                      <a:alpha val="70000"/>
                    </a:srgbClr>
                  </a:outerShdw>
                </a:effectLst>
                <a:latin typeface="Helvetica Neue UltraLight"/>
                <a:ea typeface="+mj-ea"/>
                <a:cs typeface="Helvetica Neue UltraLight"/>
              </a:defRPr>
            </a:lvl1pPr>
          </a:lstStyle>
          <a:p>
            <a:r>
              <a:rPr lang="en-US" noProof="0" dirty="0"/>
              <a:t>Thank you!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44501" y="4758803"/>
            <a:ext cx="8012545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>
                <a:solidFill>
                  <a:schemeClr val="bg1"/>
                </a:solidFill>
                <a:latin typeface="Helvetica Neue"/>
                <a:cs typeface="Helvetica Neue"/>
              </a:rPr>
              <a:t>EDBT 2018, Vienna, Austria</a:t>
            </a:r>
          </a:p>
        </p:txBody>
      </p:sp>
      <p:sp>
        <p:nvSpPr>
          <p:cNvPr id="9" name="TextBox 8"/>
          <p:cNvSpPr txBox="1"/>
          <p:nvPr userDrawn="1"/>
        </p:nvSpPr>
        <p:spPr bwMode="gray">
          <a:xfrm>
            <a:off x="329184" y="4769435"/>
            <a:ext cx="323009" cy="149332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/>
          <a:p>
            <a:pPr marL="0" algn="l" defTabSz="914400" rtl="0" eaLnBrk="1" latinLnBrk="0" hangingPunct="1"/>
            <a:fld id="{6C5AF65D-6854-49AF-ABC5-48B5BA0EA842}" type="slidenum">
              <a:rPr lang="en-US" sz="1100" b="0" i="0" kern="1200" smtClean="0">
                <a:solidFill>
                  <a:srgbClr val="FFFFFF"/>
                </a:solidFill>
                <a:latin typeface="Helvetica Neue Medium"/>
                <a:ea typeface="+mn-ea"/>
                <a:cs typeface="Helvetica Neue Medium"/>
              </a:rPr>
              <a:pPr marL="0" algn="l" defTabSz="914400" rtl="0" eaLnBrk="1" latinLnBrk="0" hangingPunct="1"/>
              <a:t>‹#›</a:t>
            </a:fld>
            <a:endParaRPr lang="en-US" sz="1100" b="0" i="0" kern="1200" dirty="0">
              <a:solidFill>
                <a:srgbClr val="FFFFFF"/>
              </a:solidFill>
              <a:latin typeface="Helvetica Neue Medium"/>
              <a:ea typeface="+mn-ea"/>
              <a:cs typeface="Helvetica Neue Medium"/>
            </a:endParaRPr>
          </a:p>
        </p:txBody>
      </p:sp>
      <p:pic>
        <p:nvPicPr>
          <p:cNvPr id="12" name="Picture 11" descr="dbt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32" y="4707467"/>
            <a:ext cx="1138767" cy="26420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 bwMode="black">
          <a:xfrm>
            <a:off x="2603500" y="3257169"/>
            <a:ext cx="3270250" cy="597281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L="252000" indent="-457200"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0" i="0" kern="1200" spc="-100" baseline="0" noProof="0" dirty="0">
                <a:solidFill>
                  <a:schemeClr val="bg1"/>
                </a:solidFill>
                <a:latin typeface="Helvetica Neue Bold Condensed"/>
                <a:ea typeface="+mj-ea"/>
                <a:cs typeface="Helvetica Neue Bold Condensed"/>
              </a:defRPr>
            </a:lvl1pPr>
          </a:lstStyle>
          <a:p>
            <a:r>
              <a:rPr lang="en-US" b="0" i="0" dirty="0">
                <a:effectLst>
                  <a:outerShdw blurRad="50800" dist="63500" dir="5400000" algn="tl" rotWithShape="0">
                    <a:srgbClr val="285096">
                      <a:alpha val="70000"/>
                    </a:srgbClr>
                  </a:outerShdw>
                </a:effectLst>
                <a:latin typeface="Helvetica Neue Bold Condensed"/>
                <a:cs typeface="Helvetica Neue Bold Condensed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784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4"/>
            <a:ext cx="8117206" cy="430887"/>
          </a:xfrm>
        </p:spPr>
        <p:txBody>
          <a:bodyPr wrap="square">
            <a:noAutofit/>
          </a:bodyPr>
          <a:lstStyle>
            <a:lvl1pPr>
              <a:defRPr b="0" i="0">
                <a:solidFill>
                  <a:srgbClr val="000000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525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4"/>
            <a:ext cx="8117206" cy="430887"/>
          </a:xfrm>
        </p:spPr>
        <p:txBody>
          <a:bodyPr wrap="square">
            <a:noAutofit/>
          </a:bodyPr>
          <a:lstStyle>
            <a:lvl1pPr>
              <a:defRPr b="0" i="0">
                <a:solidFill>
                  <a:srgbClr val="000000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8117904" cy="3219768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5373CA"/>
                </a:solidFill>
                <a:latin typeface="Helvetica Neue"/>
                <a:cs typeface="Helvetica Neue"/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1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1">
                <a:solidFill>
                  <a:srgbClr val="000000"/>
                </a:solidFill>
                <a:latin typeface="Helvetica Neue Light"/>
                <a:cs typeface="Helvetica Neu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4"/>
            <a:ext cx="8117206" cy="430887"/>
          </a:xfrm>
        </p:spPr>
        <p:txBody>
          <a:bodyPr wrap="square">
            <a:noAutofit/>
          </a:bodyPr>
          <a:lstStyle>
            <a:lvl1pPr>
              <a:defRPr b="0" i="0">
                <a:solidFill>
                  <a:srgbClr val="000000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8119872" cy="3228975"/>
          </a:xfrm>
        </p:spPr>
        <p:txBody>
          <a:bodyPr wrap="square">
            <a:noAutofit/>
          </a:bodyPr>
          <a:lstStyle>
            <a:lvl1pPr>
              <a:defRPr>
                <a:solidFill>
                  <a:srgbClr val="5373CA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0999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3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9184" y="1188720"/>
            <a:ext cx="4030662" cy="3219769"/>
          </a:xfrm>
        </p:spPr>
        <p:txBody>
          <a:bodyPr/>
          <a:lstStyle>
            <a:lvl1pPr>
              <a:defRPr>
                <a:solidFill>
                  <a:srgbClr val="5373CA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5" y="1188720"/>
            <a:ext cx="3878264" cy="3222624"/>
          </a:xfrm>
        </p:spPr>
        <p:txBody>
          <a:bodyPr/>
          <a:lstStyle>
            <a:lvl1pPr>
              <a:defRPr>
                <a:solidFill>
                  <a:srgbClr val="5373CA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1">
                <a:solidFill>
                  <a:srgbClr val="000000"/>
                </a:solidFill>
                <a:latin typeface="Helvetica Neue Light"/>
                <a:cs typeface="Helvetica Neu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70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27" y="1188000"/>
            <a:ext cx="3878263" cy="3222441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29184" y="235063"/>
            <a:ext cx="8458200" cy="429768"/>
          </a:xfrm>
        </p:spPr>
        <p:txBody>
          <a:bodyPr/>
          <a:lstStyle>
            <a:lvl1pPr>
              <a:defRPr b="0" i="0">
                <a:solidFill>
                  <a:srgbClr val="000000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0"/>
            <a:ext cx="4011612" cy="3219768"/>
          </a:xfrm>
        </p:spPr>
        <p:txBody>
          <a:bodyPr/>
          <a:lstStyle>
            <a:lvl1pPr>
              <a:defRPr>
                <a:solidFill>
                  <a:srgbClr val="5373CA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1">
                <a:solidFill>
                  <a:srgbClr val="000000"/>
                </a:solidFill>
                <a:latin typeface="Helvetica Neue Light"/>
                <a:cs typeface="Helvetica Neu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051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9184" y="235064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29184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444501" y="4758803"/>
            <a:ext cx="8012545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>
                <a:solidFill>
                  <a:srgbClr val="285096"/>
                </a:solidFill>
                <a:latin typeface="Helvetica Neue"/>
                <a:cs typeface="Helvetica Neue"/>
              </a:rPr>
              <a:t>EDBT 2018, Vienna, Austria</a:t>
            </a:r>
          </a:p>
        </p:txBody>
      </p:sp>
      <p:sp>
        <p:nvSpPr>
          <p:cNvPr id="8" name="TextBox 7"/>
          <p:cNvSpPr txBox="1"/>
          <p:nvPr/>
        </p:nvSpPr>
        <p:spPr bwMode="gray">
          <a:xfrm>
            <a:off x="329184" y="4763085"/>
            <a:ext cx="323009" cy="149332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/>
          <a:p>
            <a:pPr marL="0" algn="l" defTabSz="914400" rtl="0" eaLnBrk="1" latinLnBrk="0" hangingPunct="1"/>
            <a:fld id="{6C5AF65D-6854-49AF-ABC5-48B5BA0EA842}" type="slidenum">
              <a:rPr lang="en-US" sz="1200" b="0" i="0" kern="1200" smtClean="0">
                <a:solidFill>
                  <a:srgbClr val="285096"/>
                </a:solidFill>
                <a:latin typeface="Helvetica Neue Medium"/>
                <a:ea typeface="+mn-ea"/>
                <a:cs typeface="Helvetica Neue"/>
              </a:rPr>
              <a:pPr marL="0" algn="l" defTabSz="914400" rtl="0" eaLnBrk="1" latinLnBrk="0" hangingPunct="1"/>
              <a:t>‹#›</a:t>
            </a:fld>
            <a:endParaRPr lang="en-US" sz="1200" b="0" i="0" kern="1200" dirty="0">
              <a:solidFill>
                <a:srgbClr val="285096"/>
              </a:solidFill>
              <a:latin typeface="Helvetica Neue Medium"/>
              <a:ea typeface="+mn-ea"/>
              <a:cs typeface="Helvetica Neue"/>
            </a:endParaRPr>
          </a:p>
        </p:txBody>
      </p:sp>
      <p:pic>
        <p:nvPicPr>
          <p:cNvPr id="10" name="Picture 9" descr="7b3f47da.logo-dbtrento.p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8" b="19187"/>
          <a:stretch/>
        </p:blipFill>
        <p:spPr>
          <a:xfrm>
            <a:off x="7721600" y="4707467"/>
            <a:ext cx="1130300" cy="27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7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4" r:id="rId2"/>
    <p:sldLayoutId id="2147483833" r:id="rId3"/>
    <p:sldLayoutId id="2147483847" r:id="rId4"/>
    <p:sldLayoutId id="2147483837" r:id="rId5"/>
    <p:sldLayoutId id="2147483818" r:id="rId6"/>
    <p:sldLayoutId id="2147483809" r:id="rId7"/>
    <p:sldLayoutId id="2147483823" r:id="rId8"/>
    <p:sldLayoutId id="2147483824" r:id="rId9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0" i="0" kern="1200" dirty="0" smtClean="0">
          <a:solidFill>
            <a:srgbClr val="000000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rgbClr val="5373CA"/>
          </a:solidFill>
          <a:latin typeface="Helvetica Neue"/>
          <a:ea typeface="+mn-ea"/>
          <a:cs typeface="Helvetica Neue"/>
        </a:defRPr>
      </a:lvl1pPr>
      <a:lvl2pPr marL="0" indent="0" algn="l" defTabSz="43021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elvetica Neue"/>
          <a:ea typeface="+mn-ea"/>
          <a:cs typeface="Helvetica Neue"/>
        </a:defRPr>
      </a:lvl2pPr>
      <a:lvl3pPr marL="169863" indent="-16986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400" b="0" i="0" kern="1200">
          <a:solidFill>
            <a:srgbClr val="000000"/>
          </a:solidFill>
          <a:latin typeface="Helvetica Neue"/>
          <a:ea typeface="+mn-ea"/>
          <a:cs typeface="Helvetica Neue"/>
        </a:defRPr>
      </a:lvl3pPr>
      <a:lvl4pPr marL="341313" indent="-180975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400" b="0" i="0" kern="1200" dirty="0" smtClean="0">
          <a:solidFill>
            <a:srgbClr val="000000"/>
          </a:solidFill>
          <a:latin typeface="Helvetica Neue"/>
          <a:ea typeface="+mn-ea"/>
          <a:cs typeface="Helvetica Neue"/>
        </a:defRPr>
      </a:lvl4pPr>
      <a:lvl5pPr marL="469900" indent="-15081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400" b="0" i="0" kern="1200">
          <a:solidFill>
            <a:srgbClr val="000000"/>
          </a:solidFill>
          <a:latin typeface="Helvetica Neue"/>
          <a:ea typeface="+mn-ea"/>
          <a:cs typeface="Helvetica Neue"/>
        </a:defRPr>
      </a:lvl5pPr>
      <a:lvl6pPr marL="2286000" indent="0" algn="l" defTabSz="45720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9184" y="235064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29184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501" y="4758803"/>
            <a:ext cx="8012545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>
                <a:solidFill>
                  <a:srgbClr val="285096"/>
                </a:solidFill>
                <a:latin typeface="Helvetica Neue"/>
                <a:cs typeface="Helvetica Neue"/>
              </a:rPr>
              <a:t>EDBT 2018, Vienna, Austria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329184" y="4769435"/>
            <a:ext cx="323009" cy="149332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/>
          <a:p>
            <a:pPr marL="0" algn="l" defTabSz="914400" rtl="0" eaLnBrk="1" latinLnBrk="0" hangingPunct="1"/>
            <a:fld id="{6C5AF65D-6854-49AF-ABC5-48B5BA0EA842}" type="slidenum">
              <a:rPr lang="en-US" sz="1100" b="0" i="0" kern="1200" smtClean="0">
                <a:solidFill>
                  <a:srgbClr val="285096"/>
                </a:solidFill>
                <a:latin typeface="Helvetica Neue Medium"/>
                <a:ea typeface="+mn-ea"/>
                <a:cs typeface="Helvetica Neue Medium"/>
              </a:rPr>
              <a:pPr marL="0" algn="l" defTabSz="914400" rtl="0" eaLnBrk="1" latinLnBrk="0" hangingPunct="1"/>
              <a:t>‹#›</a:t>
            </a:fld>
            <a:endParaRPr lang="en-US" sz="1100" b="0" i="0" kern="1200" dirty="0">
              <a:solidFill>
                <a:srgbClr val="285096"/>
              </a:solidFill>
              <a:latin typeface="Helvetica Neue Medium"/>
              <a:ea typeface="+mn-ea"/>
              <a:cs typeface="Helvetica Neue Medium"/>
            </a:endParaRPr>
          </a:p>
        </p:txBody>
      </p:sp>
      <p:pic>
        <p:nvPicPr>
          <p:cNvPr id="12" name="Picture 11" descr="7b3f47da.logo-dbtrent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8" b="19187"/>
          <a:stretch/>
        </p:blipFill>
        <p:spPr>
          <a:xfrm>
            <a:off x="7730067" y="4699000"/>
            <a:ext cx="1121833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910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0" i="0" kern="1200" dirty="0" smtClean="0">
          <a:solidFill>
            <a:srgbClr val="000000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rgbClr val="5373CA"/>
          </a:solidFill>
          <a:latin typeface="Helvetica Neue"/>
          <a:ea typeface="+mn-ea"/>
          <a:cs typeface="Helvetica Neue"/>
        </a:defRPr>
      </a:lvl1pPr>
      <a:lvl2pPr marL="0" indent="0" algn="l" defTabSz="43021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elvetica Neue"/>
          <a:ea typeface="+mn-ea"/>
          <a:cs typeface="Helvetica Neue"/>
        </a:defRPr>
      </a:lvl2pPr>
      <a:lvl3pPr marL="169863" indent="-16986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defRPr sz="1400" b="0" i="0" kern="1200">
          <a:solidFill>
            <a:srgbClr val="000000"/>
          </a:solidFill>
          <a:latin typeface="Helvetica Neue"/>
          <a:ea typeface="+mn-ea"/>
          <a:cs typeface="Helvetica Neue"/>
        </a:defRPr>
      </a:lvl3pPr>
      <a:lvl4pPr marL="341313" indent="-180975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HP Simplified" pitchFamily="34" charset="0"/>
        <a:buChar char="–"/>
        <a:defRPr lang="en-US" sz="1400" b="0" i="0" kern="1200" dirty="0" smtClean="0">
          <a:solidFill>
            <a:srgbClr val="000000"/>
          </a:solidFill>
          <a:latin typeface="Helvetica Neue"/>
          <a:ea typeface="+mn-ea"/>
          <a:cs typeface="Helvetica Neue"/>
        </a:defRPr>
      </a:lvl4pPr>
      <a:lvl5pPr marL="469900" indent="-15081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HP Simplified" pitchFamily="34" charset="0"/>
        <a:buChar char="•"/>
        <a:tabLst/>
        <a:defRPr sz="1400" b="0" i="0" kern="1200">
          <a:solidFill>
            <a:srgbClr val="000000"/>
          </a:solidFill>
          <a:latin typeface="Helvetica Neue"/>
          <a:ea typeface="+mn-ea"/>
          <a:cs typeface="Helvetica Neue"/>
        </a:defRPr>
      </a:lvl5pPr>
      <a:lvl6pPr marL="2286000" indent="0" algn="l" defTabSz="45720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(null)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(null)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(null)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(null)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3" y="1446229"/>
            <a:ext cx="8219071" cy="1206484"/>
          </a:xfrm>
        </p:spPr>
        <p:txBody>
          <a:bodyPr/>
          <a:lstStyle/>
          <a:p>
            <a:r>
              <a:rPr lang="en-US" b="1" dirty="0">
                <a:effectLst>
                  <a:outerShdw blurRad="50800" dist="50800" dir="5400000" algn="tl" rotWithShape="0">
                    <a:srgbClr val="3250A0">
                      <a:alpha val="99000"/>
                    </a:srgbClr>
                  </a:outerShdw>
                </a:effectLst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Beyond Frequencies: Graph Pattern Mining in Multi-weighted Graphs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3" y="3280417"/>
            <a:ext cx="6858000" cy="328613"/>
          </a:xfrm>
        </p:spPr>
        <p:txBody>
          <a:bodyPr/>
          <a:lstStyle/>
          <a:p>
            <a:r>
              <a:rPr lang="en-US" sz="1600" b="1" i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Giulia Preti</a:t>
            </a:r>
          </a:p>
          <a:p>
            <a:r>
              <a:rPr lang="en-US" sz="1600" i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Matteo </a:t>
            </a:r>
            <a:r>
              <a:rPr lang="en-US" sz="1600" i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Lissandrini</a:t>
            </a:r>
            <a:r>
              <a:rPr lang="en-US" sz="1600" i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1600" i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Davide</a:t>
            </a:r>
            <a:r>
              <a:rPr lang="en-US" sz="1600" i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600" i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Mottin</a:t>
            </a:r>
            <a:r>
              <a:rPr lang="en-US" sz="1600" i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1600" i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Yannis</a:t>
            </a:r>
            <a:r>
              <a:rPr lang="en-US" sz="1600" i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600" i="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Velegrakis</a:t>
            </a:r>
            <a:endParaRPr lang="en-US" sz="1600" i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32A66E-6520-4D44-B5C9-570CA9467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621" y="3983882"/>
            <a:ext cx="250892" cy="25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2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Our Exact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5"/>
              <p:cNvSpPr txBox="1">
                <a:spLocks/>
              </p:cNvSpPr>
              <p:nvPr/>
            </p:nvSpPr>
            <p:spPr>
              <a:xfrm>
                <a:off x="331788" y="929484"/>
                <a:ext cx="8128000" cy="36729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SzPct val="100000"/>
                  <a:buFont typeface="Arial"/>
                  <a:buNone/>
                  <a:defRPr sz="1800" b="1" i="0" kern="1200">
                    <a:solidFill>
                      <a:srgbClr val="0096D6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1pPr>
                <a:lvl2pPr marL="0" indent="0" algn="l" defTabSz="430213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SzPct val="100000"/>
                  <a:buFont typeface="Lucida Grande"/>
                  <a:buNone/>
                  <a:defRPr sz="1600" b="0" i="0" kern="1200">
                    <a:solidFill>
                      <a:srgbClr val="000000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2pPr>
                <a:lvl3pPr marL="169863" indent="-169863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Font typeface="HP Simplified" pitchFamily="34" charset="0"/>
                  <a:buChar char="•"/>
                  <a:defRPr sz="1400" b="0" i="0" kern="1200">
                    <a:solidFill>
                      <a:srgbClr val="000000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3pPr>
                <a:lvl4pPr marL="341313" indent="-180975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SzPct val="80000"/>
                  <a:buFont typeface="HP Simplified" pitchFamily="34" charset="0"/>
                  <a:buChar char="–"/>
                  <a:defRPr lang="en-US" sz="1400" b="0" i="0" kern="1200" dirty="0" smtClean="0">
                    <a:solidFill>
                      <a:srgbClr val="000000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4pPr>
                <a:lvl5pPr marL="469900" indent="-150813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Font typeface="HP Simplified" pitchFamily="34" charset="0"/>
                  <a:buChar char="•"/>
                  <a:tabLst/>
                  <a:defRPr sz="1400" b="0" i="0" kern="1200">
                    <a:solidFill>
                      <a:srgbClr val="000000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5pPr>
                <a:lvl6pPr marL="2286000" indent="0" algn="l" defTabSz="457200" rtl="0" eaLnBrk="1" latinLnBrk="0" hangingPunct="1">
                  <a:lnSpc>
                    <a:spcPts val="2500"/>
                  </a:lnSpc>
                  <a:spcBef>
                    <a:spcPct val="200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>
                    <a:solidFill>
                      <a:schemeClr val="accent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Intuition</a:t>
                </a:r>
              </a:p>
              <a:p>
                <a:endParaRPr lang="en-US" sz="1600" dirty="0">
                  <a:solidFill>
                    <a:schemeClr val="accent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r>
                  <a:rPr lang="en-US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Subgraph isomorphism problem for pattern P</a:t>
                </a:r>
              </a:p>
              <a:p>
                <a:r>
                  <a:rPr lang="en-US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	modeled as a </a:t>
                </a:r>
                <a:r>
                  <a:rPr lang="en-US" sz="14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Constraint Satisfaction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X</m:t>
                        </m:r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D</m:t>
                        </m:r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C</m:t>
                        </m:r>
                      </m:e>
                    </m:d>
                  </m:oMath>
                </a14:m>
                <a:endParaRPr lang="en-US" sz="1400" b="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marL="755650" lvl="4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X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contains a variable for each pattern node</a:t>
                </a:r>
              </a:p>
              <a:p>
                <a:pPr marL="755650" lvl="4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D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contains a set of matching graph nodes (candidates) for each variable</a:t>
                </a:r>
              </a:p>
              <a:p>
                <a:pPr marL="755650" lvl="4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C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is a set of constraints enforcing the topology of P</a:t>
                </a:r>
              </a:p>
              <a:p>
                <a:r>
                  <a:rPr lang="en-US" sz="15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</a:t>
                </a:r>
              </a:p>
              <a:p>
                <a:endParaRPr lang="en-US" sz="1500" b="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r>
                  <a:rPr lang="en-US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 </a:t>
                </a:r>
                <a:r>
                  <a:rPr lang="it-IT" sz="140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solution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to the CSP 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assigns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a candidate to 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each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variable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, 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respecting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all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the 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constraints</a:t>
                </a:r>
                <a:endParaRPr lang="it-IT" sz="1400" b="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endParaRPr lang="it-IT" sz="500" b="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Each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valid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assignment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corresponds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to a subgraph </a:t>
                </a:r>
                <a:r>
                  <a:rPr lang="it-IT" sz="140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isomorphic</a:t>
                </a:r>
                <a:r>
                  <a:rPr lang="it-IT" sz="14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to </a:t>
                </a:r>
                <a:r>
                  <a:rPr lang="it-IT" sz="140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</a:t>
                </a:r>
                <a:endParaRPr lang="it-IT" sz="14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r>
                  <a:rPr lang="it-IT" sz="15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endParaRPr lang="en-US" sz="1500" b="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r>
                  <a:rPr lang="en-US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</a:t>
                </a:r>
                <a:endParaRPr lang="en-US" sz="14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>
                  <a:tabLst>
                    <a:tab pos="263525" algn="l"/>
                  </a:tabLst>
                </a:pPr>
                <a:endParaRPr lang="en-US" sz="1350" b="0" dirty="0">
                  <a:solidFill>
                    <a:schemeClr val="accent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endParaRPr lang="en-US" sz="750" b="0" dirty="0">
                  <a:solidFill>
                    <a:schemeClr val="accent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4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88" y="929484"/>
                <a:ext cx="8128000" cy="3672995"/>
              </a:xfrm>
              <a:prstGeom prst="rect">
                <a:avLst/>
              </a:prstGeom>
              <a:blipFill>
                <a:blip r:embed="rId3"/>
                <a:stretch>
                  <a:fillRect l="-3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71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Computation of the Pattern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5"/>
              <p:cNvSpPr txBox="1">
                <a:spLocks/>
              </p:cNvSpPr>
              <p:nvPr/>
            </p:nvSpPr>
            <p:spPr>
              <a:xfrm>
                <a:off x="329184" y="930704"/>
                <a:ext cx="8128000" cy="369209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SzPct val="100000"/>
                  <a:buFont typeface="Arial"/>
                  <a:buNone/>
                  <a:defRPr sz="1800" b="1" i="0" kern="1200">
                    <a:solidFill>
                      <a:srgbClr val="0096D6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1pPr>
                <a:lvl2pPr marL="0" indent="0" algn="l" defTabSz="430213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SzPct val="100000"/>
                  <a:buFont typeface="Lucida Grande"/>
                  <a:buNone/>
                  <a:defRPr sz="1600" b="0" i="0" kern="1200">
                    <a:solidFill>
                      <a:srgbClr val="000000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2pPr>
                <a:lvl3pPr marL="169863" indent="-169863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Font typeface="HP Simplified" pitchFamily="34" charset="0"/>
                  <a:buChar char="•"/>
                  <a:defRPr sz="1400" b="0" i="0" kern="1200">
                    <a:solidFill>
                      <a:srgbClr val="000000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3pPr>
                <a:lvl4pPr marL="341313" indent="-180975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SzPct val="80000"/>
                  <a:buFont typeface="HP Simplified" pitchFamily="34" charset="0"/>
                  <a:buChar char="–"/>
                  <a:defRPr lang="en-US" sz="1400" b="0" i="0" kern="1200" dirty="0" smtClean="0">
                    <a:solidFill>
                      <a:srgbClr val="000000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4pPr>
                <a:lvl5pPr marL="469900" indent="-150813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Font typeface="HP Simplified" pitchFamily="34" charset="0"/>
                  <a:buChar char="•"/>
                  <a:tabLst/>
                  <a:defRPr sz="1400" b="0" i="0" kern="1200">
                    <a:solidFill>
                      <a:srgbClr val="000000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5pPr>
                <a:lvl6pPr marL="2286000" indent="0" algn="l" defTabSz="457200" rtl="0" eaLnBrk="1" latinLnBrk="0" hangingPunct="1">
                  <a:lnSpc>
                    <a:spcPts val="2500"/>
                  </a:lnSpc>
                  <a:spcBef>
                    <a:spcPct val="200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>
                    <a:solidFill>
                      <a:schemeClr val="accent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Valid Assignments</a:t>
                </a:r>
                <a:endParaRPr lang="en-US" sz="1600" b="0" dirty="0">
                  <a:solidFill>
                    <a:schemeClr val="accent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We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iterate 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through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the 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variables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it-IT" sz="1400" b="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endParaRPr lang="it-IT" sz="500" b="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For 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each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candidate of the 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current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variable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,</a:t>
                </a:r>
              </a:p>
              <a:p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	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we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search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for a </a:t>
                </a:r>
                <a:r>
                  <a:rPr lang="it-IT" sz="140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valid</a:t>
                </a:r>
                <a:r>
                  <a:rPr lang="it-IT" sz="14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assignment</a:t>
                </a:r>
                <a:r>
                  <a:rPr lang="it-IT" sz="14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that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maps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the candidate to the 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variable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                       </a:t>
                </a:r>
              </a:p>
              <a:p>
                <a:r>
                  <a:rPr lang="it-IT" sz="5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</a:t>
                </a:r>
              </a:p>
              <a:p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If no assignment is found, the candidate is </a:t>
                </a:r>
                <a:r>
                  <a:rPr lang="it-IT" sz="140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discarded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endParaRPr lang="it-IT" sz="500" b="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endParaRPr lang="it-IT" sz="1400" b="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endParaRPr lang="it-IT" sz="1400" b="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r>
                  <a:rPr lang="en-US" sz="1600" dirty="0">
                    <a:solidFill>
                      <a:schemeClr val="accent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Valid Weights</a:t>
                </a:r>
              </a:p>
              <a:p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The </a:t>
                </a:r>
                <a:r>
                  <a:rPr lang="it-IT" sz="14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weights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of each valid assignment are 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checked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against the scoring function</a:t>
                </a:r>
              </a:p>
              <a:p>
                <a:endParaRPr lang="it-IT" sz="500" b="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r>
                  <a:rPr lang="it-IT" sz="5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We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mark</a:t>
                </a:r>
                <a:r>
                  <a:rPr lang="it-IT" sz="14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the </a:t>
                </a:r>
                <a:r>
                  <a:rPr lang="it-IT" sz="140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nodes</a:t>
                </a:r>
                <a:r>
                  <a:rPr lang="it-IT" sz="14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of the 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assignments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that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pass 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this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test </a:t>
                </a:r>
              </a:p>
              <a:p>
                <a:endParaRPr lang="it-IT" sz="500" b="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The score of the pattern is the </a:t>
                </a:r>
                <a:r>
                  <a:rPr lang="it-IT" sz="140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smallest</a:t>
                </a:r>
                <a:r>
                  <a:rPr lang="it-IT" sz="14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number of marked nodes 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across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all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the 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domains</a:t>
                </a:r>
                <a:endParaRPr lang="it-IT" sz="1400" b="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endParaRPr lang="it-IT" sz="1400" b="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endParaRPr lang="it-IT" sz="1200" b="0" dirty="0">
                  <a:solidFill>
                    <a:schemeClr val="tx1"/>
                  </a:solidFill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  <a:p>
                <a:endParaRPr lang="it-IT" sz="1400" b="0" dirty="0">
                  <a:solidFill>
                    <a:schemeClr val="tx1"/>
                  </a:solidFill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</p:txBody>
          </p:sp>
        </mc:Choice>
        <mc:Fallback xmlns="">
          <p:sp>
            <p:nvSpPr>
              <p:cNvPr id="4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4" y="930704"/>
                <a:ext cx="8128000" cy="3692096"/>
              </a:xfrm>
              <a:prstGeom prst="rect">
                <a:avLst/>
              </a:prstGeom>
              <a:blipFill>
                <a:blip r:embed="rId3"/>
                <a:stretch>
                  <a:fillRect l="-3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69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What About Multiple Users?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5"/>
              <p:cNvSpPr txBox="1">
                <a:spLocks/>
              </p:cNvSpPr>
              <p:nvPr/>
            </p:nvSpPr>
            <p:spPr>
              <a:xfrm>
                <a:off x="329184" y="921792"/>
                <a:ext cx="8128000" cy="372745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SzPct val="100000"/>
                  <a:buFont typeface="Arial"/>
                  <a:buNone/>
                  <a:defRPr sz="1800" b="1" i="0" kern="1200">
                    <a:solidFill>
                      <a:srgbClr val="0096D6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1pPr>
                <a:lvl2pPr marL="0" indent="0" algn="l" defTabSz="430213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SzPct val="100000"/>
                  <a:buFont typeface="Lucida Grande"/>
                  <a:buNone/>
                  <a:defRPr sz="1600" b="0" i="0" kern="1200">
                    <a:solidFill>
                      <a:srgbClr val="000000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2pPr>
                <a:lvl3pPr marL="169863" indent="-169863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Font typeface="HP Simplified" pitchFamily="34" charset="0"/>
                  <a:buChar char="•"/>
                  <a:defRPr sz="1400" b="0" i="0" kern="1200">
                    <a:solidFill>
                      <a:srgbClr val="000000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3pPr>
                <a:lvl4pPr marL="341313" indent="-180975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SzPct val="80000"/>
                  <a:buFont typeface="HP Simplified" pitchFamily="34" charset="0"/>
                  <a:buChar char="–"/>
                  <a:defRPr lang="en-US" sz="1400" b="0" i="0" kern="1200" dirty="0" smtClean="0">
                    <a:solidFill>
                      <a:srgbClr val="000000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4pPr>
                <a:lvl5pPr marL="469900" indent="-150813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Font typeface="HP Simplified" pitchFamily="34" charset="0"/>
                  <a:buChar char="•"/>
                  <a:tabLst/>
                  <a:defRPr sz="1400" b="0" i="0" kern="1200">
                    <a:solidFill>
                      <a:srgbClr val="000000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5pPr>
                <a:lvl6pPr marL="2286000" indent="0" algn="l" defTabSz="457200" rtl="0" eaLnBrk="1" latinLnBrk="0" hangingPunct="1">
                  <a:lnSpc>
                    <a:spcPts val="2500"/>
                  </a:lnSpc>
                  <a:spcBef>
                    <a:spcPct val="200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>
                    <a:solidFill>
                      <a:schemeClr val="accent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Complexity for Single User</a:t>
                </a:r>
              </a:p>
              <a:p>
                <a:endParaRPr lang="en-US" sz="600" b="0" dirty="0">
                  <a:solidFill>
                    <a:schemeClr val="accent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r>
                  <a:rPr lang="en-US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C</m:t>
                    </m:r>
                    <m:r>
                      <a:rPr lang="en-US" sz="1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=</m:t>
                    </m:r>
                    <m:r>
                      <m:rPr>
                        <m:sty m:val="p"/>
                      </m:rPr>
                      <a:rPr lang="en-US" sz="1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O</m:t>
                    </m:r>
                    <m:d>
                      <m:dPr>
                        <m:ctrlP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</m:ctrlPr>
                          </m:sSupPr>
                          <m:e>
                            <m:r>
                              <a:rPr lang="en-US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 Neue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Helvetica Neue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Helvetica Neue"/>
                                      </a:rPr>
                                      <m:t>V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 Neue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  <m:sSup>
                          <m:sSupPr>
                            <m:ctrlPr>
                              <a:rPr lang="en-U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 Neue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 Neue"/>
                                  </a:rPr>
                                  <m:t>V</m:t>
                                </m:r>
                              </m:e>
                            </m:d>
                          </m:e>
                          <m:sup>
                            <m:r>
                              <a:rPr lang="en-US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 Neue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 Neue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400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 Neue"/>
                                  </a:rPr>
                                  <m:t>P</m:t>
                                </m:r>
                              </m:sub>
                            </m:sSub>
                            <m:r>
                              <a:rPr lang="en-US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|</m:t>
                            </m:r>
                          </m:sup>
                        </m:sSup>
                      </m:e>
                    </m:d>
                  </m:oMath>
                </a14:m>
                <a:endParaRPr lang="en-US" sz="1400" b="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endParaRPr lang="it-IT" sz="1400" b="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endParaRPr lang="it-IT" sz="1400" b="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r>
                  <a:rPr lang="en-US" sz="1600" dirty="0">
                    <a:solidFill>
                      <a:schemeClr val="accent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Multi-weighted Graphs</a:t>
                </a:r>
              </a:p>
              <a:p>
                <a:endParaRPr lang="en-US" sz="500" b="0" dirty="0">
                  <a:solidFill>
                    <a:schemeClr val="accent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r>
                  <a:rPr lang="en-US" sz="1600" b="0" dirty="0">
                    <a:solidFill>
                      <a:schemeClr val="accent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</a:t>
                </a:r>
                <a:r>
                  <a:rPr lang="en-US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Mining the relevant patterns for each user is </a:t>
                </a:r>
                <a:r>
                  <a:rPr lang="en-US" sz="14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expensive</a:t>
                </a:r>
              </a:p>
              <a:p>
                <a:pPr lvl="1"/>
                <a:r>
                  <a:rPr lang="en-US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Mining the patterns for each user is </a:t>
                </a:r>
                <a:r>
                  <a:rPr lang="en-US" sz="1400" b="1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unnecessary</a:t>
                </a:r>
              </a:p>
              <a:p>
                <a:pPr lvl="1"/>
                <a:endParaRPr lang="en-US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lvl="1"/>
                <a:r>
                  <a:rPr lang="en-US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EXACT SOLUTION: </a:t>
                </a:r>
                <a:r>
                  <a:rPr lang="en-US" sz="1400" b="1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parallel</a:t>
                </a:r>
                <a:r>
                  <a:rPr lang="en-US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score computation + </a:t>
                </a:r>
                <a:r>
                  <a:rPr lang="en-US" sz="1400" b="1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compact</a:t>
                </a:r>
                <a:r>
                  <a:rPr lang="en-US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data structures</a:t>
                </a:r>
              </a:p>
              <a:p>
                <a:endParaRPr lang="it-IT" sz="1400" b="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4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4" y="921792"/>
                <a:ext cx="8128000" cy="3727450"/>
              </a:xfrm>
              <a:prstGeom prst="rect">
                <a:avLst/>
              </a:prstGeom>
              <a:blipFill>
                <a:blip r:embed="rId3"/>
                <a:stretch>
                  <a:fillRect l="-312" t="-34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EAAD4D8-031F-4E40-8AF5-9958E5CCD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6559" y="2092960"/>
            <a:ext cx="9895840" cy="11988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19E3A2-9BE1-DF4B-8366-60BDB9694430}"/>
              </a:ext>
            </a:extLst>
          </p:cNvPr>
          <p:cNvSpPr txBox="1"/>
          <p:nvPr/>
        </p:nvSpPr>
        <p:spPr>
          <a:xfrm>
            <a:off x="2175641" y="2384706"/>
            <a:ext cx="4418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310M</a:t>
            </a:r>
            <a:r>
              <a:rPr lang="it-IT" sz="28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28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active</a:t>
            </a:r>
            <a:r>
              <a:rPr lang="it-IT" sz="28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28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users</a:t>
            </a:r>
            <a:r>
              <a:rPr lang="it-IT" sz="28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2016</a:t>
            </a:r>
          </a:p>
        </p:txBody>
      </p:sp>
    </p:spTree>
    <p:extLst>
      <p:ext uri="{BB962C8B-B14F-4D97-AF65-F5344CB8AC3E}">
        <p14:creationId xmlns:p14="http://schemas.microsoft.com/office/powerpoint/2010/main" val="287244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Our Approximate 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89C293-31A4-CB4D-B182-61383F90C7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6273" y="3692649"/>
            <a:ext cx="3256317" cy="920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94D49F-6A0B-7642-9C99-82066C115D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10788" y="3692649"/>
            <a:ext cx="2407403" cy="681998"/>
          </a:xfrm>
          <a:prstGeom prst="rect">
            <a:avLst/>
          </a:prstGeom>
        </p:spPr>
      </p:pic>
      <p:sp>
        <p:nvSpPr>
          <p:cNvPr id="4" name="Content Placeholder 5"/>
          <p:cNvSpPr txBox="1">
            <a:spLocks/>
          </p:cNvSpPr>
          <p:nvPr/>
        </p:nvSpPr>
        <p:spPr>
          <a:xfrm>
            <a:off x="320675" y="926380"/>
            <a:ext cx="7610475" cy="3625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/>
              <a:buNone/>
              <a:defRPr sz="1800" b="1" i="0" kern="1200">
                <a:solidFill>
                  <a:srgbClr val="0096D6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1pPr>
            <a:lvl2pPr marL="0" indent="0" algn="l" defTabSz="43021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Lucida Grande"/>
              <a:buNone/>
              <a:defRPr sz="16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2pPr>
            <a:lvl3pPr marL="16986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HP Simplified" pitchFamily="34" charset="0"/>
              <a:buChar char="•"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marL="341313" indent="-18097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0000"/>
              <a:buFont typeface="HP Simplified" pitchFamily="34" charset="0"/>
              <a:buChar char="–"/>
              <a:defRPr lang="en-US" sz="1400" b="0" i="0" kern="1200" dirty="0" smtClean="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4pPr>
            <a:lvl5pPr marL="469900" indent="-1508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HP Simplified" pitchFamily="34" charset="0"/>
              <a:buChar char="•"/>
              <a:tabLst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5pPr>
            <a:lvl6pPr marL="2286000" indent="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Two-step Approach</a:t>
            </a:r>
          </a:p>
          <a:p>
            <a:endParaRPr lang="en-US" sz="1000" b="0" dirty="0">
              <a:solidFill>
                <a:schemeClr val="accen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98463" lvl="2" indent="-2286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Generate k </a:t>
            </a:r>
            <a:r>
              <a:rPr lang="en-US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representative</a:t>
            </a: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users</a:t>
            </a:r>
          </a:p>
          <a:p>
            <a:pPr marL="717550" lvl="4" indent="-255588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Create feature vectors</a:t>
            </a:r>
          </a:p>
          <a:p>
            <a:pPr marL="698500" lvl="4" indent="-2286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similar users</a:t>
            </a:r>
          </a:p>
          <a:p>
            <a:pPr marL="698500" lvl="4" indent="-2286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Generate maximum-weight vectors</a:t>
            </a:r>
          </a:p>
          <a:p>
            <a:pPr marL="698500" lvl="4" indent="-228600">
              <a:buFont typeface="+mj-lt"/>
              <a:buAutoNum type="arabicParenR"/>
            </a:pPr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98463" lvl="2" indent="-2286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Compute k </a:t>
            </a:r>
            <a:r>
              <a:rPr lang="en-US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approximate</a:t>
            </a: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sets of patterns </a:t>
            </a:r>
          </a:p>
          <a:p>
            <a:pPr marL="717550" lvl="4" indent="-24765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Run </a:t>
            </a:r>
            <a:r>
              <a:rPr lang="en-US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ReSuM</a:t>
            </a: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with the representative users</a:t>
            </a:r>
          </a:p>
          <a:p>
            <a:pPr lvl="4" indent="0">
              <a:buNone/>
            </a:pPr>
            <a:endParaRPr lang="en-US" sz="1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defTabSz="430213"/>
            <a:r>
              <a:rPr lang="it-IT" sz="1600" dirty="0" err="1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Pros</a:t>
            </a:r>
            <a:r>
              <a:rPr lang="it-IT" sz="1600" b="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								</a:t>
            </a:r>
          </a:p>
          <a:p>
            <a:pPr defTabSz="430213"/>
            <a:r>
              <a:rPr lang="it-IT" sz="500" b="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</a:p>
          <a:p>
            <a:pPr defTabSz="430213"/>
            <a:r>
              <a:rPr lang="it-IT" sz="1400" b="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  <a:r>
              <a:rPr lang="it-IT" sz="1400" b="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Reduced</a:t>
            </a:r>
            <a:r>
              <a:rPr lang="it-IT" sz="1400" b="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400" b="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memory</a:t>
            </a:r>
            <a:r>
              <a:rPr lang="it-IT" sz="1400" b="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400" b="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consumption</a:t>
            </a:r>
            <a:r>
              <a:rPr lang="it-IT" sz="1400" b="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					     </a:t>
            </a:r>
          </a:p>
          <a:p>
            <a:pPr defTabSz="430213"/>
            <a:r>
              <a:rPr lang="it-IT" sz="1400" b="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  <a:r>
              <a:rPr lang="it-IT" sz="1400" b="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Reduced</a:t>
            </a:r>
            <a:r>
              <a:rPr lang="it-IT" sz="1400" b="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400" b="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running</a:t>
            </a:r>
            <a:r>
              <a:rPr lang="it-IT" sz="1400" b="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time </a:t>
            </a:r>
          </a:p>
          <a:p>
            <a:pPr lvl="4" indent="0">
              <a:buNone/>
            </a:pPr>
            <a:endParaRPr lang="en-US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AAF844-A0AD-E24E-B24E-7445ACD255EB}"/>
              </a:ext>
            </a:extLst>
          </p:cNvPr>
          <p:cNvSpPr txBox="1"/>
          <p:nvPr/>
        </p:nvSpPr>
        <p:spPr>
          <a:xfrm>
            <a:off x="4684441" y="3444920"/>
            <a:ext cx="2055691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it-IT" sz="1600" b="1" dirty="0" err="1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</a:t>
            </a:r>
            <a:endParaRPr lang="it-IT" sz="1400" b="1" dirty="0">
              <a:solidFill>
                <a:schemeClr val="accen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defTabSz="430213">
              <a:spcAft>
                <a:spcPts val="400"/>
              </a:spcAft>
              <a:buSzPct val="100000"/>
            </a:pPr>
            <a:endParaRPr lang="it-IT" sz="5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defTabSz="430213">
              <a:spcAft>
                <a:spcPts val="400"/>
              </a:spcAft>
              <a:buSzPct val="100000"/>
            </a:pPr>
            <a:r>
              <a:rPr lang="it-IT" sz="1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Spurious Patterns</a:t>
            </a:r>
          </a:p>
        </p:txBody>
      </p:sp>
    </p:spTree>
    <p:extLst>
      <p:ext uri="{BB962C8B-B14F-4D97-AF65-F5344CB8AC3E}">
        <p14:creationId xmlns:p14="http://schemas.microsoft.com/office/powerpoint/2010/main" val="249068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Generate k Representative Users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5"/>
              <p:cNvSpPr txBox="1">
                <a:spLocks/>
              </p:cNvSpPr>
              <p:nvPr/>
            </p:nvSpPr>
            <p:spPr>
              <a:xfrm>
                <a:off x="320675" y="755910"/>
                <a:ext cx="8125715" cy="335092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SzPct val="100000"/>
                  <a:buFont typeface="Arial"/>
                  <a:buNone/>
                  <a:defRPr sz="1800" b="1" i="0" kern="1200">
                    <a:solidFill>
                      <a:srgbClr val="0096D6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1pPr>
                <a:lvl2pPr marL="0" indent="0" algn="l" defTabSz="430213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SzPct val="100000"/>
                  <a:buFont typeface="Lucida Grande"/>
                  <a:buNone/>
                  <a:defRPr sz="1600" b="0" i="0" kern="1200">
                    <a:solidFill>
                      <a:srgbClr val="000000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2pPr>
                <a:lvl3pPr marL="169863" indent="-169863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Font typeface="HP Simplified" pitchFamily="34" charset="0"/>
                  <a:buChar char="•"/>
                  <a:defRPr sz="1400" b="0" i="0" kern="1200">
                    <a:solidFill>
                      <a:srgbClr val="000000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3pPr>
                <a:lvl4pPr marL="341313" indent="-180975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SzPct val="80000"/>
                  <a:buFont typeface="HP Simplified" pitchFamily="34" charset="0"/>
                  <a:buChar char="–"/>
                  <a:defRPr lang="en-US" sz="1400" b="0" i="0" kern="1200" dirty="0" smtClean="0">
                    <a:solidFill>
                      <a:srgbClr val="000000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4pPr>
                <a:lvl5pPr marL="469900" indent="-150813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Font typeface="HP Simplified" pitchFamily="34" charset="0"/>
                  <a:buChar char="•"/>
                  <a:tabLst/>
                  <a:defRPr sz="1400" b="0" i="0" kern="1200">
                    <a:solidFill>
                      <a:srgbClr val="000000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5pPr>
                <a:lvl6pPr marL="2286000" indent="0" algn="l" defTabSz="457200" rtl="0" eaLnBrk="1" latinLnBrk="0" hangingPunct="1">
                  <a:lnSpc>
                    <a:spcPts val="2500"/>
                  </a:lnSpc>
                  <a:spcBef>
                    <a:spcPct val="200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000" b="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r>
                  <a:rPr lang="en-US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Create </a:t>
                </a:r>
                <a:r>
                  <a:rPr lang="en-US" sz="14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feature vectors</a:t>
                </a:r>
              </a:p>
              <a:p>
                <a:pPr marL="938213" lvl="4" indent="-338138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Full-vector strategy</a:t>
                </a:r>
              </a:p>
              <a:p>
                <a:pPr marL="938213" lvl="4" indent="-338138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Bucket-based strategy</a:t>
                </a:r>
              </a:p>
              <a:p>
                <a:pPr marL="938213" lvl="4" indent="-338138">
                  <a:buFont typeface="+mj-lt"/>
                  <a:buAutoNum type="arabicPeriod"/>
                </a:pPr>
                <a:endParaRPr lang="en-US" sz="12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r>
                  <a:rPr lang="en-US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Identify </a:t>
                </a:r>
                <a:r>
                  <a:rPr lang="en-US" sz="14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similar</a:t>
                </a:r>
                <a:r>
                  <a:rPr lang="en-US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users</a:t>
                </a:r>
              </a:p>
              <a:p>
                <a:r>
                  <a:rPr lang="en-US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	Lloyd’s clustering to compute clusters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C</m:t>
                        </m:r>
                      </m:e>
                      <m:sub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1</m:t>
                        </m:r>
                      </m:sub>
                    </m:sSub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, …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k</m:t>
                        </m:r>
                      </m:sub>
                    </m:sSub>
                  </m:oMath>
                </a14:m>
                <a:endParaRPr lang="en-US" sz="1400" b="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endParaRPr lang="en-US" sz="1200" b="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r>
                  <a:rPr lang="en-US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Generate </a:t>
                </a:r>
                <a:r>
                  <a:rPr lang="en-US" sz="14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maximum-weight</a:t>
                </a:r>
                <a:r>
                  <a:rPr lang="en-US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vectors</a:t>
                </a:r>
              </a:p>
              <a:p>
                <a:r>
                  <a:rPr lang="en-US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∀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e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∈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E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, </m:t>
                    </m:r>
                    <m:sSubSup>
                      <m:sSub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i</m:t>
                        </m:r>
                      </m:sub>
                      <m:sup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e</m:t>
                        </m:r>
                      </m:e>
                    </m:d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=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ma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x</m:t>
                        </m:r>
                      </m:e>
                      <m: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j</m:t>
                            </m:r>
                          </m:sub>
                        </m:sSub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i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j</m:t>
                        </m:r>
                      </m:sub>
                    </m:sSub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(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e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) 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endParaRPr lang="en-US" b="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4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75" y="755910"/>
                <a:ext cx="8125715" cy="33509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235F0C0-2747-BF4B-93D2-16F26BEFF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280" y="3406796"/>
            <a:ext cx="4968239" cy="9207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98D6F1-F12C-994F-9EC0-EBCE1E8FD02C}"/>
              </a:ext>
            </a:extLst>
          </p:cNvPr>
          <p:cNvSpPr txBox="1"/>
          <p:nvPr/>
        </p:nvSpPr>
        <p:spPr>
          <a:xfrm>
            <a:off x="2688645" y="3636317"/>
            <a:ext cx="3473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Complete</a:t>
            </a:r>
            <a:r>
              <a:rPr lang="it-IT" sz="24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Pattern Sets!</a:t>
            </a:r>
          </a:p>
        </p:txBody>
      </p:sp>
    </p:spTree>
    <p:extLst>
      <p:ext uri="{BB962C8B-B14F-4D97-AF65-F5344CB8AC3E}">
        <p14:creationId xmlns:p14="http://schemas.microsoft.com/office/powerpoint/2010/main" val="387275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Bucket-based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5"/>
              <p:cNvSpPr txBox="1">
                <a:spLocks/>
              </p:cNvSpPr>
              <p:nvPr/>
            </p:nvSpPr>
            <p:spPr>
              <a:xfrm>
                <a:off x="329184" y="933133"/>
                <a:ext cx="8130604" cy="370998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SzPct val="100000"/>
                  <a:buFont typeface="Arial"/>
                  <a:buNone/>
                  <a:defRPr sz="1800" b="1" i="0" kern="1200">
                    <a:solidFill>
                      <a:srgbClr val="0096D6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1pPr>
                <a:lvl2pPr marL="0" indent="0" algn="l" defTabSz="430213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SzPct val="100000"/>
                  <a:buFont typeface="Lucida Grande"/>
                  <a:buNone/>
                  <a:defRPr sz="1600" b="0" i="0" kern="1200">
                    <a:solidFill>
                      <a:srgbClr val="000000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2pPr>
                <a:lvl3pPr marL="169863" indent="-169863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Font typeface="HP Simplified" pitchFamily="34" charset="0"/>
                  <a:buChar char="•"/>
                  <a:defRPr sz="1400" b="0" i="0" kern="1200">
                    <a:solidFill>
                      <a:srgbClr val="000000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3pPr>
                <a:lvl4pPr marL="341313" indent="-180975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SzPct val="80000"/>
                  <a:buFont typeface="HP Simplified" pitchFamily="34" charset="0"/>
                  <a:buChar char="–"/>
                  <a:defRPr lang="en-US" sz="1400" b="0" i="0" kern="1200" dirty="0" smtClean="0">
                    <a:solidFill>
                      <a:srgbClr val="000000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4pPr>
                <a:lvl5pPr marL="469900" indent="-150813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Font typeface="HP Simplified" pitchFamily="34" charset="0"/>
                  <a:buChar char="•"/>
                  <a:tabLst/>
                  <a:defRPr sz="1400" b="0" i="0" kern="1200">
                    <a:solidFill>
                      <a:srgbClr val="000000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5pPr>
                <a:lvl6pPr marL="2286000" indent="0" algn="l" defTabSz="457200" rtl="0" eaLnBrk="1" latinLnBrk="0" hangingPunct="1">
                  <a:lnSpc>
                    <a:spcPts val="2500"/>
                  </a:lnSpc>
                  <a:spcBef>
                    <a:spcPct val="200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b="1" dirty="0">
                    <a:solidFill>
                      <a:schemeClr val="accent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Label Summary</a:t>
                </a:r>
              </a:p>
              <a:p>
                <a:pPr marL="569913" lvl="3" indent="-22860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For each edge label</a:t>
                </a:r>
              </a:p>
              <a:p>
                <a:pPr lvl="1"/>
                <a:r>
                  <a:rPr lang="en-US" sz="14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	Collects all the weights assigned to edges with that label</a:t>
                </a:r>
              </a:p>
              <a:p>
                <a:pPr lvl="1"/>
                <a:r>
                  <a:rPr lang="en-US" sz="14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	Split range [0,1] in B intervals according to equal-depth paradigm</a:t>
                </a:r>
              </a:p>
              <a:p>
                <a:pPr lvl="1"/>
                <a:endParaRPr lang="en-US" sz="5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marL="569913" lvl="3" indent="-228600"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For each user</a:t>
                </a:r>
              </a:p>
              <a:p>
                <a:pPr lvl="3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	Counts how many edge weights fall into each interval</a:t>
                </a:r>
              </a:p>
              <a:p>
                <a:pPr lvl="1"/>
                <a:r>
                  <a:rPr lang="en-US" sz="1400" dirty="0">
                    <a:solidFill>
                      <a:schemeClr val="accent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Feature Vector Construction</a:t>
                </a:r>
              </a:p>
              <a:p>
                <a:pPr lvl="1"/>
                <a:r>
                  <a:rPr lang="en-US" sz="1400" dirty="0">
                    <a:solidFill>
                      <a:schemeClr val="accent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</a:t>
                </a:r>
                <a:r>
                  <a:rPr lang="en-US" sz="14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For each user</a:t>
                </a:r>
              </a:p>
              <a:p>
                <a:pPr lvl="1"/>
                <a:r>
                  <a:rPr lang="en-US" sz="14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	Concatenate all her label summaries</a:t>
                </a:r>
              </a:p>
              <a:p>
                <a:pPr lvl="1"/>
                <a:endParaRPr lang="en-US" sz="5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lvl="3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A vector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charset="0"/>
                        <a:cs typeface="Helvetica Neue"/>
                      </a:rPr>
                      <m:t>B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charset="0"/>
                        <a:cs typeface="Helvetica Neue"/>
                      </a:rPr>
                      <m:t> ×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L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will be assigned to each user	</a:t>
                </a:r>
              </a:p>
              <a:p>
                <a:pPr lvl="1"/>
                <a:r>
                  <a:rPr lang="en-US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</a:t>
                </a:r>
                <a:endParaRPr lang="en-US" sz="105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4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4" y="933133"/>
                <a:ext cx="8130604" cy="3709987"/>
              </a:xfrm>
              <a:prstGeom prst="rect">
                <a:avLst/>
              </a:prstGeom>
              <a:blipFill>
                <a:blip r:embed="rId3"/>
                <a:stretch>
                  <a:fillRect l="-3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562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AA991F-18EF-E643-8ECA-BAD07CE82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76" y="1533813"/>
            <a:ext cx="2969995" cy="5723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ADF347-E37C-984B-A2BC-ECF7072B6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76" y="3227663"/>
            <a:ext cx="2969995" cy="572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Quality of the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5"/>
              <p:cNvSpPr txBox="1">
                <a:spLocks/>
              </p:cNvSpPr>
              <p:nvPr/>
            </p:nvSpPr>
            <p:spPr>
              <a:xfrm>
                <a:off x="329184" y="947322"/>
                <a:ext cx="8117206" cy="34337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SzPct val="100000"/>
                  <a:buFont typeface="Arial"/>
                  <a:buNone/>
                  <a:defRPr sz="1800" b="1" i="0" kern="1200">
                    <a:solidFill>
                      <a:srgbClr val="0096D6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1pPr>
                <a:lvl2pPr marL="0" indent="0" algn="l" defTabSz="430213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SzPct val="100000"/>
                  <a:buFont typeface="Lucida Grande"/>
                  <a:buNone/>
                  <a:defRPr sz="1600" b="0" i="0" kern="1200">
                    <a:solidFill>
                      <a:srgbClr val="000000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2pPr>
                <a:lvl3pPr marL="169863" indent="-169863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Font typeface="HP Simplified" pitchFamily="34" charset="0"/>
                  <a:buChar char="•"/>
                  <a:defRPr sz="1400" b="0" i="0" kern="1200">
                    <a:solidFill>
                      <a:srgbClr val="000000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3pPr>
                <a:lvl4pPr marL="341313" indent="-180975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SzPct val="80000"/>
                  <a:buFont typeface="HP Simplified" pitchFamily="34" charset="0"/>
                  <a:buChar char="–"/>
                  <a:defRPr lang="en-US" sz="1400" b="0" i="0" kern="1200" dirty="0" smtClean="0">
                    <a:solidFill>
                      <a:srgbClr val="000000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4pPr>
                <a:lvl5pPr marL="469900" indent="-150813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Font typeface="HP Simplified" pitchFamily="34" charset="0"/>
                  <a:buChar char="•"/>
                  <a:tabLst/>
                  <a:defRPr sz="1400" b="0" i="0" kern="1200">
                    <a:solidFill>
                      <a:srgbClr val="000000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5pPr>
                <a:lvl6pPr marL="2286000" indent="0" algn="l" defTabSz="457200" rtl="0" eaLnBrk="1" latinLnBrk="0" hangingPunct="1">
                  <a:lnSpc>
                    <a:spcPts val="2500"/>
                  </a:lnSpc>
                  <a:spcBef>
                    <a:spcPct val="200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00" b="0" dirty="0">
                  <a:solidFill>
                    <a:schemeClr val="accent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Accuracy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500" b="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r>
                  <a:rPr lang="en-US" sz="1350" b="0" dirty="0">
                    <a:solidFill>
                      <a:schemeClr val="accent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A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=</m:t>
                    </m:r>
                    <m:f>
                      <m:fPr>
                        <m:ctrlP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fPr>
                      <m:num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m</m:t>
                        </m:r>
                      </m:den>
                    </m:f>
                    <m:sSubSup>
                      <m:sSubSupPr>
                        <m:ctrlP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i</m:t>
                        </m:r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m</m:t>
                        </m:r>
                      </m:sup>
                    </m:sSubSup>
                    <m:d>
                      <m:dPr>
                        <m:begChr m:val="|"/>
                        <m:endChr m:val="|"/>
                        <m:ctrlP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i</m:t>
                            </m:r>
                          </m:sub>
                        </m:sSub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∩</m:t>
                        </m:r>
                        <m:sSub>
                          <m:sSubPr>
                            <m:ctrlPr>
                              <a:rPr lang="en-US" sz="1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/|</m:t>
                    </m:r>
                    <m:sSub>
                      <m:sSubPr>
                        <m:ctrlP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i</m:t>
                        </m:r>
                      </m:sub>
                    </m:sSub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|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400" b="0" dirty="0">
                  <a:solidFill>
                    <a:schemeClr val="accent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400" b="0" dirty="0">
                  <a:solidFill>
                    <a:schemeClr val="accent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en-US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Average pattern set distance</a:t>
                </a:r>
              </a:p>
              <a:p>
                <a:pPr marL="342900" indent="-342900">
                  <a:buFont typeface="+mj-lt"/>
                  <a:buAutoNum type="arabicPeriod" startAt="2"/>
                </a:pPr>
                <a:endParaRPr lang="en-US" sz="500" b="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r>
                  <a:rPr lang="en-US" sz="1350" b="0" dirty="0">
                    <a:solidFill>
                      <a:schemeClr val="accent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d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i</m:t>
                            </m:r>
                          </m:sub>
                        </m:sSub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j</m:t>
                            </m:r>
                          </m:sub>
                        </m:sSub>
                      </m:e>
                    </m:d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=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argmi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n</m:t>
                        </m:r>
                      </m:e>
                      <m: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k</m:t>
                            </m:r>
                          </m:sub>
                        </m:sSub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j</m:t>
                            </m:r>
                          </m:sub>
                        </m:sSub>
                      </m:sub>
                    </m:sSub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Levenshtein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i</m:t>
                            </m:r>
                          </m:sub>
                        </m:sSub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, 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k</m:t>
                            </m:r>
                          </m:sub>
                        </m:sSub>
                      </m:e>
                    </m:d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  </m:t>
                    </m:r>
                  </m:oMath>
                </a14:m>
                <a:endParaRPr lang="en-US" sz="1400" b="0" dirty="0">
                  <a:solidFill>
                    <a:schemeClr val="tx1"/>
                  </a:solidFill>
                  <a:latin typeface="Helvetica Neue" panose="02000503000000020004" pitchFamily="2" charset="0"/>
                  <a:cs typeface="Helvetica Neue"/>
                </a:endParaRPr>
              </a:p>
              <a:p>
                <a:endParaRPr lang="en-US" sz="500" b="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r>
                  <a:rPr lang="en-US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Q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fPr>
                      <m:num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m</m:t>
                        </m:r>
                      </m:den>
                    </m:f>
                    <m:sSubSup>
                      <m:sSub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i</m:t>
                        </m:r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m</m:t>
                        </m:r>
                      </m:sup>
                    </m:sSubSup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</m:ctrlPr>
                          </m:fPr>
                          <m:num>
                            <m: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 Neue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Helvetica Neue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Helvetica Neue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Helvetica Neue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Σ</m:t>
                        </m:r>
                      </m:e>
                      <m:sub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k</m:t>
                            </m:r>
                          </m:sub>
                        </m:sSub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∈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i</m:t>
                            </m:r>
                          </m:sub>
                        </m:sSub>
                      </m:sub>
                    </m:sSub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d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k</m:t>
                            </m:r>
                          </m:sub>
                        </m:sSub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 Neue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endParaRPr lang="en-US" sz="1400" b="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endParaRPr lang="en-US" sz="1050" b="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lvl="1"/>
                <a:r>
                  <a:rPr lang="en-US" sz="105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4" y="947322"/>
                <a:ext cx="8117206" cy="3433783"/>
              </a:xfrm>
              <a:prstGeom prst="rect">
                <a:avLst/>
              </a:prstGeom>
              <a:blipFill>
                <a:blip r:embed="rId4"/>
                <a:stretch>
                  <a:fillRect l="-1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626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Our MNI-compatible Functions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329183" y="927748"/>
            <a:ext cx="8119491" cy="36703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/>
              <a:buNone/>
              <a:defRPr sz="1800" b="1" i="0" kern="1200">
                <a:solidFill>
                  <a:srgbClr val="0096D6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1pPr>
            <a:lvl2pPr marL="0" indent="0" algn="l" defTabSz="43021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Lucida Grande"/>
              <a:buNone/>
              <a:defRPr sz="16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2pPr>
            <a:lvl3pPr marL="16986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HP Simplified" pitchFamily="34" charset="0"/>
              <a:buChar char="•"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marL="341313" indent="-18097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0000"/>
              <a:buFont typeface="HP Simplified" pitchFamily="34" charset="0"/>
              <a:buChar char="–"/>
              <a:defRPr lang="en-US" sz="1400" b="0" i="0" kern="1200" dirty="0" smtClean="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4pPr>
            <a:lvl5pPr marL="469900" indent="-1508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HP Simplified" pitchFamily="34" charset="0"/>
              <a:buChar char="•"/>
              <a:tabLst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5pPr>
            <a:lvl6pPr marL="2286000" indent="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Which isomorphic subgraphs contribute to the pattern score?</a:t>
            </a:r>
          </a:p>
          <a:p>
            <a:endParaRPr lang="en-US" sz="1000" b="0" dirty="0">
              <a:solidFill>
                <a:schemeClr val="accen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6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ALL</a:t>
            </a:r>
          </a:p>
          <a:p>
            <a:r>
              <a:rPr lang="en-US" sz="14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Subgraphs whose edges have large weights</a:t>
            </a:r>
          </a:p>
          <a:p>
            <a:endParaRPr lang="en-US" sz="500" b="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US" sz="14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  <a:endParaRPr lang="en-US" sz="14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755650" lvl="4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 know preferences for </a:t>
            </a:r>
            <a:r>
              <a:rPr lang="en-US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almost all </a:t>
            </a: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nodes/edges</a:t>
            </a:r>
          </a:p>
          <a:p>
            <a:pPr marL="755650" lvl="4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 find only the most relevant patterns</a:t>
            </a:r>
          </a:p>
          <a:p>
            <a:endParaRPr lang="en-US" sz="800" b="0" dirty="0">
              <a:solidFill>
                <a:schemeClr val="accen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6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ANY</a:t>
            </a:r>
          </a:p>
          <a:p>
            <a:r>
              <a:rPr lang="en-US" sz="16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  <a:r>
              <a:rPr lang="en-US" sz="14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Subgraphs with at least one large edge weight</a:t>
            </a:r>
          </a:p>
          <a:p>
            <a:endParaRPr lang="en-US" sz="500" b="0" dirty="0">
              <a:solidFill>
                <a:schemeClr val="accen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600" b="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  <a:endParaRPr lang="en-US" sz="1400" b="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641350" lvl="4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data is </a:t>
            </a:r>
            <a:r>
              <a:rPr lang="en-US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incomplete</a:t>
            </a:r>
          </a:p>
          <a:p>
            <a:pPr marL="641350" lvl="4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 are able to provide some results</a:t>
            </a:r>
          </a:p>
        </p:txBody>
      </p:sp>
    </p:spTree>
    <p:extLst>
      <p:ext uri="{BB962C8B-B14F-4D97-AF65-F5344CB8AC3E}">
        <p14:creationId xmlns:p14="http://schemas.microsoft.com/office/powerpoint/2010/main" val="413725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Our MNI-compatible Functions – </a:t>
            </a:r>
            <a:r>
              <a:rPr lang="en-US" b="1" dirty="0" err="1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Cont</a:t>
            </a:r>
            <a:r>
              <a:rPr lang="en-US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’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329183" y="927797"/>
            <a:ext cx="8119491" cy="36505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/>
              <a:buNone/>
              <a:defRPr sz="1800" b="1" i="0" kern="1200">
                <a:solidFill>
                  <a:srgbClr val="0096D6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1pPr>
            <a:lvl2pPr marL="0" indent="0" algn="l" defTabSz="43021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Lucida Grande"/>
              <a:buNone/>
              <a:defRPr sz="16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2pPr>
            <a:lvl3pPr marL="16986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HP Simplified" pitchFamily="34" charset="0"/>
              <a:buChar char="•"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marL="341313" indent="-18097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0000"/>
              <a:buFont typeface="HP Simplified" pitchFamily="34" charset="0"/>
              <a:buChar char="–"/>
              <a:defRPr lang="en-US" sz="1400" b="0" i="0" kern="1200" dirty="0" smtClean="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4pPr>
            <a:lvl5pPr marL="469900" indent="-1508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HP Simplified" pitchFamily="34" charset="0"/>
              <a:buChar char="•"/>
              <a:tabLst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5pPr>
            <a:lvl6pPr marL="2286000" indent="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Which isomorphic subgraphs contribute to the pattern score?</a:t>
            </a:r>
          </a:p>
          <a:p>
            <a:endParaRPr lang="en-US" sz="1000" b="0" dirty="0">
              <a:solidFill>
                <a:schemeClr val="accen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6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SUM</a:t>
            </a:r>
          </a:p>
          <a:p>
            <a:r>
              <a:rPr lang="en-US" sz="8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  <a:r>
              <a:rPr lang="en-US" sz="14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Subgraphs where the sum of the edge weights is large</a:t>
            </a:r>
          </a:p>
          <a:p>
            <a:endParaRPr lang="en-US" sz="500" b="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750" b="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  <a:endParaRPr lang="en-US" sz="1400" b="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755650" lvl="4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 account </a:t>
            </a:r>
            <a:r>
              <a:rPr lang="en-US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each contribution </a:t>
            </a: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value a structure</a:t>
            </a:r>
          </a:p>
          <a:p>
            <a:pPr marL="755650" lvl="4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E.g. you consider purchases where the user spent a minimum amount of money </a:t>
            </a:r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b="0" dirty="0">
              <a:solidFill>
                <a:schemeClr val="accen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60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AVG</a:t>
            </a:r>
          </a:p>
          <a:p>
            <a:r>
              <a:rPr lang="en-US" sz="1600" b="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  <a:r>
              <a:rPr lang="en-US" sz="14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Subgraphs with a large average edge weight</a:t>
            </a:r>
          </a:p>
          <a:p>
            <a:endParaRPr lang="en-US" sz="500" b="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4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</a:p>
          <a:p>
            <a:pPr marL="641350" lvl="4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 consider patterns with both large-weighted and small-weighted appearances</a:t>
            </a:r>
          </a:p>
          <a:p>
            <a:pPr marL="641350" lvl="4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 return patterns relevant </a:t>
            </a:r>
            <a:r>
              <a:rPr lang="en-US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 average</a:t>
            </a:r>
          </a:p>
        </p:txBody>
      </p:sp>
    </p:spTree>
    <p:extLst>
      <p:ext uri="{BB962C8B-B14F-4D97-AF65-F5344CB8AC3E}">
        <p14:creationId xmlns:p14="http://schemas.microsoft.com/office/powerpoint/2010/main" val="317707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C880-95A5-C24A-8E32-E9796FB03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Experimental</a:t>
            </a:r>
            <a:r>
              <a:rPr lang="it-IT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7FF1043-B11D-4544-AB64-6F19E314C8F1}"/>
                  </a:ext>
                </a:extLst>
              </p:cNvPr>
              <p:cNvSpPr/>
              <p:nvPr/>
            </p:nvSpPr>
            <p:spPr>
              <a:xfrm>
                <a:off x="320675" y="901908"/>
                <a:ext cx="3869777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Datasets</a:t>
                </a:r>
              </a:p>
              <a:p>
                <a:r>
                  <a:rPr lang="en-US" sz="1400" dirty="0">
                    <a:solidFill>
                      <a:schemeClr val="accent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		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 Medium" panose="020B0602020204020303" pitchFamily="34" charset="-79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 Medium" panose="020B0602020204020303" pitchFamily="34" charset="-79"/>
                          </a:rPr>
                          <m:t>V</m:t>
                        </m:r>
                      </m:e>
                    </m:d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Futura Medium" panose="020B0602020204020303" pitchFamily="34" charset="-79"/>
                      </a:rPr>
                      <m:t>          </m:t>
                    </m:r>
                    <m:d>
                      <m:dPr>
                        <m:begChr m:val="|"/>
                        <m:endChr m:val="|"/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 Medium" panose="020B0602020204020303" pitchFamily="34" charset="-79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Futura Medium" panose="020B0602020204020303" pitchFamily="34" charset="-79"/>
                          </a:rPr>
                          <m:t>E</m:t>
                        </m:r>
                      </m:e>
                    </m:d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Futura Medium" panose="020B0602020204020303" pitchFamily="34" charset="-79"/>
                      </a:rPr>
                      <m:t>          |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Futura Medium" panose="020B0602020204020303" pitchFamily="34" charset="-79"/>
                      </a:rPr>
                      <m:t>Σ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Futura Medium" panose="020B0602020204020303" pitchFamily="34" charset="-79"/>
                      </a:rPr>
                      <m:t>|</m:t>
                    </m:r>
                  </m:oMath>
                </a14:m>
                <a:endParaRPr lang="en-US" sz="1400" dirty="0">
                  <a:solidFill>
                    <a:schemeClr val="accent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r>
                  <a:rPr lang="en-US" sz="1400" dirty="0">
                    <a:solidFill>
                      <a:schemeClr val="accent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</a:t>
                </a:r>
                <a:r>
                  <a:rPr lang="en-US" sz="14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CiteSeer</a:t>
                </a:r>
                <a:endParaRPr lang="en-US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r>
                  <a:rPr lang="en-US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		  2.1K     3.6K        21  </a:t>
                </a:r>
              </a:p>
              <a:p>
                <a:r>
                  <a:rPr lang="en-US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</a:t>
                </a:r>
                <a:r>
                  <a:rPr lang="en-US" sz="14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FreeBase</a:t>
                </a:r>
                <a:r>
                  <a:rPr lang="en-US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-T</a:t>
                </a:r>
              </a:p>
              <a:p>
                <a:r>
                  <a:rPr lang="en-US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		  7.2K      10K        40</a:t>
                </a:r>
              </a:p>
              <a:p>
                <a:r>
                  <a:rPr lang="en-US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</a:t>
                </a:r>
                <a:r>
                  <a:rPr lang="en-US" sz="14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FreeBase</a:t>
                </a:r>
                <a:r>
                  <a:rPr lang="en-US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-C</a:t>
                </a:r>
              </a:p>
              <a:p>
                <a:r>
                  <a:rPr lang="en-US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		16.7K      26K        77</a:t>
                </a:r>
              </a:p>
              <a:p>
                <a:r>
                  <a:rPr lang="en-US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Amazon</a:t>
                </a:r>
              </a:p>
              <a:p>
                <a:r>
                  <a:rPr lang="en-US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		 163K    296K    1710</a:t>
                </a:r>
              </a:p>
              <a:p>
                <a:pPr marL="342900" indent="-342900">
                  <a:buAutoNum type="arabicPeriod"/>
                </a:pPr>
                <a:endParaRPr lang="it-IT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endParaRPr lang="it-IT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endParaRPr lang="en-US" dirty="0">
                  <a:solidFill>
                    <a:schemeClr val="accent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endParaRPr lang="en-US" dirty="0">
                  <a:solidFill>
                    <a:schemeClr val="accent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7FF1043-B11D-4544-AB64-6F19E314C8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75" y="901908"/>
                <a:ext cx="3869777" cy="3416320"/>
              </a:xfrm>
              <a:prstGeom prst="rect">
                <a:avLst/>
              </a:prstGeom>
              <a:blipFill>
                <a:blip r:embed="rId3"/>
                <a:stretch>
                  <a:fillRect l="-980" t="-7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32976E6-506B-5642-AC61-58FFC0E1C1A1}"/>
                  </a:ext>
                </a:extLst>
              </p:cNvPr>
              <p:cNvSpPr/>
              <p:nvPr/>
            </p:nvSpPr>
            <p:spPr>
              <a:xfrm>
                <a:off x="4343400" y="901908"/>
                <a:ext cx="4586288" cy="3908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Edge Weights</a:t>
                </a:r>
              </a:p>
              <a:p>
                <a:endParaRPr lang="en-US" dirty="0">
                  <a:solidFill>
                    <a:schemeClr val="accent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r>
                  <a:rPr lang="en-US" sz="1600" b="1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Amazon</a:t>
                </a:r>
              </a:p>
              <a:p>
                <a:r>
                  <a:rPr lang="en-US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User </a:t>
                </a:r>
                <a:r>
                  <a:rPr lang="it-IT" sz="14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review</a:t>
                </a:r>
                <a:r>
                  <a:rPr lang="it-IT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it-IT" sz="14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scores</a:t>
                </a:r>
                <a:r>
                  <a:rPr lang="it-IT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+ </a:t>
                </a:r>
                <a:r>
                  <a:rPr lang="it-IT" sz="14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Personalized</a:t>
                </a:r>
                <a:r>
                  <a:rPr lang="it-IT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it-IT" sz="14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PageRank</a:t>
                </a:r>
                <a:endParaRPr lang="it-IT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endParaRPr lang="it-IT" sz="12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r>
                  <a:rPr lang="it-IT" sz="1600" b="1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Synthetic</a:t>
                </a:r>
                <a:r>
                  <a:rPr lang="it-IT" sz="1600" b="1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it-IT" sz="1600" b="1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Weights</a:t>
                </a:r>
                <a:endParaRPr lang="it-IT" sz="1600" b="1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μ</m:t>
                        </m:r>
                        <m:r>
                          <a:rPr lang="en-US" sz="14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it-IT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=0.45</m:t>
                    </m:r>
                  </m:oMath>
                </a14:m>
                <a:r>
                  <a:rPr lang="it-IT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=0.14</m:t>
                    </m:r>
                  </m:oMath>
                </a14:m>
                <a:endParaRPr lang="it-IT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it-IT" sz="14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Labels</a:t>
                </a:r>
                <a:r>
                  <a:rPr lang="it-IT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it-IT" sz="1400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rated</a:t>
                </a:r>
                <a:r>
                  <a:rPr lang="it-IT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(%):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disp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0" smtClean="0">
                            <a:latin typeface="Cambria Math" panose="02040503050406030204" pitchFamily="18" charset="0"/>
                          </a:rPr>
                          <m:t>10, 20</m:t>
                        </m:r>
                      </m:e>
                    </m:d>
                  </m:oMath>
                </a14:m>
                <a:endParaRPr lang="en-US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endParaRPr lang="it-IT" sz="12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r>
                  <a:rPr lang="it-IT" sz="1600" b="1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More </a:t>
                </a:r>
                <a:r>
                  <a:rPr lang="it-IT" sz="1600" b="1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Synthetic</a:t>
                </a:r>
                <a:r>
                  <a:rPr lang="it-IT" sz="1600" b="1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it-IT" sz="1600" b="1" dirty="0" err="1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Weights</a:t>
                </a:r>
                <a:r>
                  <a:rPr lang="it-IT" sz="1600" b="1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…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Normal distribution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μ</m:t>
                        </m:r>
                        <m:r>
                          <a:rPr lang="en-US" sz="14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):</a:t>
                </a:r>
              </a:p>
              <a:p>
                <a:pPr marL="1257300" lvl="2" indent="-342900"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it-IT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endParaRPr lang="it-IT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marL="1257300" lvl="2" indent="-342900"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disp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0.5, 0.8</m:t>
                    </m:r>
                    <m:r>
                      <m:rPr>
                        <m:lit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it-IT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marL="1257300" lvl="2" indent="-342900">
                  <a:buFontTx/>
                  <a:buAutoNum type="arabicPeriod"/>
                </a:pPr>
                <a:endParaRPr lang="it-IT" sz="5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Beta distribution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Beta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US" sz="1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</m:d>
                  </m:oMath>
                </a14:m>
                <a:r>
                  <a:rPr lang="en-US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):</a:t>
                </a:r>
              </a:p>
              <a:p>
                <a:pPr marL="1257300" lvl="2" indent="-342900"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=0.7</m:t>
                    </m:r>
                  </m:oMath>
                </a14:m>
                <a:r>
                  <a:rPr lang="it-IT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β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it-IT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it-IT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β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=0.7</m:t>
                    </m:r>
                  </m:oMath>
                </a14:m>
                <a:endParaRPr lang="it-IT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marL="1257300" lvl="2" indent="-342900">
                  <a:buFontTx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disp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∈{0.25, 0.5, 0.75, 1}</m:t>
                    </m:r>
                  </m:oMath>
                </a14:m>
                <a:endParaRPr lang="it-IT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32976E6-506B-5642-AC61-58FFC0E1C1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901908"/>
                <a:ext cx="4586288" cy="3908762"/>
              </a:xfrm>
              <a:prstGeom prst="rect">
                <a:avLst/>
              </a:prstGeom>
              <a:blipFill>
                <a:blip r:embed="rId4"/>
                <a:stretch>
                  <a:fillRect l="-1105" t="-6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6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Graphs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EB9C739-C86C-1F49-AE6D-224417A6C1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5" r="49"/>
          <a:stretch/>
        </p:blipFill>
        <p:spPr>
          <a:xfrm>
            <a:off x="332376" y="3006942"/>
            <a:ext cx="2384883" cy="162789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9C2CB55-8430-C94B-A07F-6B89DF9028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9" t="7590" r="20880" b="9736"/>
          <a:stretch/>
        </p:blipFill>
        <p:spPr>
          <a:xfrm>
            <a:off x="5400433" y="1020127"/>
            <a:ext cx="2133601" cy="162789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E9F6EF0-E6ED-2140-9659-72BCD17DAC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0" r="3825"/>
          <a:stretch/>
        </p:blipFill>
        <p:spPr>
          <a:xfrm>
            <a:off x="323849" y="1024874"/>
            <a:ext cx="2393410" cy="1623145"/>
          </a:xfrm>
          <a:prstGeom prst="rect">
            <a:avLst/>
          </a:prstGeom>
          <a:effectLst>
            <a:innerShdw blurRad="127000">
              <a:schemeClr val="bg1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4F1918-3A42-6F4C-8B7B-C900EBDABCEE}"/>
              </a:ext>
            </a:extLst>
          </p:cNvPr>
          <p:cNvSpPr txBox="1"/>
          <p:nvPr/>
        </p:nvSpPr>
        <p:spPr>
          <a:xfrm>
            <a:off x="3119438" y="1179513"/>
            <a:ext cx="1236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it-IT" sz="1600" b="1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Social Networks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F1994D7-1925-DD48-94A0-4BCD6140C91B}"/>
              </a:ext>
            </a:extLst>
          </p:cNvPr>
          <p:cNvSpPr txBox="1"/>
          <p:nvPr/>
        </p:nvSpPr>
        <p:spPr>
          <a:xfrm>
            <a:off x="7697820" y="1179513"/>
            <a:ext cx="1231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it-IT" sz="1600" b="1" dirty="0" err="1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Biological</a:t>
            </a:r>
            <a:r>
              <a:rPr lang="it-IT" sz="1600" b="1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Networks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0564A9D-9C36-7148-BDA5-E60900C0842F}"/>
              </a:ext>
            </a:extLst>
          </p:cNvPr>
          <p:cNvSpPr txBox="1"/>
          <p:nvPr/>
        </p:nvSpPr>
        <p:spPr>
          <a:xfrm>
            <a:off x="3119438" y="3261233"/>
            <a:ext cx="1317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it-IT" sz="1600" b="1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Knowledge </a:t>
            </a:r>
            <a:r>
              <a:rPr lang="it-IT" sz="1600" b="1" dirty="0" err="1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Bases</a:t>
            </a:r>
            <a:endParaRPr lang="it-IT" sz="1600" b="1" dirty="0">
              <a:solidFill>
                <a:schemeClr val="accen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B742EC-27C1-ED45-AA66-3618552BE5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"/>
                    </a14:imgEffect>
                  </a14:imgLayer>
                </a14:imgProps>
              </a:ext>
            </a:extLst>
          </a:blip>
          <a:srcRect l="432" t="18402" r="38153"/>
          <a:stretch/>
        </p:blipFill>
        <p:spPr>
          <a:xfrm>
            <a:off x="5650048" y="3006942"/>
            <a:ext cx="1634373" cy="16278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9D0E94-7953-A046-BE34-57804F03C822}"/>
              </a:ext>
            </a:extLst>
          </p:cNvPr>
          <p:cNvSpPr txBox="1"/>
          <p:nvPr/>
        </p:nvSpPr>
        <p:spPr>
          <a:xfrm>
            <a:off x="7482930" y="3236113"/>
            <a:ext cx="1446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it-IT" sz="1600" b="1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Co-</a:t>
            </a:r>
            <a:r>
              <a:rPr lang="it-IT" sz="1600" b="1" dirty="0" err="1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purchase</a:t>
            </a:r>
            <a:r>
              <a:rPr lang="it-IT" sz="1600" b="1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Networks</a:t>
            </a:r>
          </a:p>
        </p:txBody>
      </p:sp>
    </p:spTree>
    <p:extLst>
      <p:ext uri="{BB962C8B-B14F-4D97-AF65-F5344CB8AC3E}">
        <p14:creationId xmlns:p14="http://schemas.microsoft.com/office/powerpoint/2010/main" val="683586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FCDF77-1E23-6146-9409-FECDA104C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390" y="976972"/>
            <a:ext cx="2186610" cy="873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8BC880-95A5-C24A-8E32-E9796FB03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Frequent vs Relevant Patterns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C264CC-5F53-014F-9DB9-F2A9EC825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85" y="976972"/>
            <a:ext cx="6557038" cy="3172400"/>
          </a:xfrm>
          <a:prstGeom prst="rect">
            <a:avLst/>
          </a:prstGeom>
        </p:spPr>
      </p:pic>
      <p:sp>
        <p:nvSpPr>
          <p:cNvPr id="3" name="Left Arrow 2">
            <a:extLst>
              <a:ext uri="{FF2B5EF4-FFF2-40B4-BE49-F238E27FC236}">
                <a16:creationId xmlns:a16="http://schemas.microsoft.com/office/drawing/2014/main" id="{A8F56846-BC99-A641-A823-3E97E025B401}"/>
              </a:ext>
            </a:extLst>
          </p:cNvPr>
          <p:cNvSpPr/>
          <p:nvPr/>
        </p:nvSpPr>
        <p:spPr>
          <a:xfrm>
            <a:off x="6915150" y="919822"/>
            <a:ext cx="2051932" cy="884958"/>
          </a:xfrm>
          <a:prstGeom prst="leftArrow">
            <a:avLst>
              <a:gd name="adj1" fmla="val 85573"/>
              <a:gd name="adj2" fmla="val 22253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scoring function </a:t>
            </a:r>
            <a:r>
              <a:rPr lang="it-IT" sz="15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affects</a:t>
            </a:r>
            <a:r>
              <a:rPr lang="it-IT" sz="15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the patterns returned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DD3EF-DBD7-3241-9105-62674C27C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566" y="2150534"/>
            <a:ext cx="2186610" cy="873074"/>
          </a:xfrm>
          <a:prstGeom prst="rect">
            <a:avLst/>
          </a:prstGeom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id="{5425B15E-8D1D-924D-9159-22C5DF06685D}"/>
              </a:ext>
            </a:extLst>
          </p:cNvPr>
          <p:cNvSpPr/>
          <p:nvPr/>
        </p:nvSpPr>
        <p:spPr>
          <a:xfrm>
            <a:off x="6957566" y="2138650"/>
            <a:ext cx="1972297" cy="884958"/>
          </a:xfrm>
          <a:prstGeom prst="leftArrow">
            <a:avLst>
              <a:gd name="adj1" fmla="val 85573"/>
              <a:gd name="adj2" fmla="val 22253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Frequent</a:t>
            </a:r>
            <a:r>
              <a:rPr lang="it-IT" sz="15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5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patterns</a:t>
            </a:r>
            <a:r>
              <a:rPr lang="it-IT" sz="15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500" b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upper</a:t>
            </a:r>
            <a:r>
              <a:rPr lang="it-IT" sz="15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500" b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bound</a:t>
            </a:r>
            <a:r>
              <a:rPr lang="it-IT" sz="15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5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 </a:t>
            </a:r>
            <a:r>
              <a:rPr lang="it-IT" sz="15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relevant</a:t>
            </a:r>
            <a:r>
              <a:rPr lang="it-IT" sz="15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5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patterns</a:t>
            </a:r>
            <a:endParaRPr lang="it-IT" sz="15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956A22-CA18-7540-BFD9-2973F72F6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390" y="3324096"/>
            <a:ext cx="2186610" cy="873074"/>
          </a:xfrm>
          <a:prstGeom prst="rect">
            <a:avLst/>
          </a:prstGeom>
        </p:spPr>
      </p:pic>
      <p:sp>
        <p:nvSpPr>
          <p:cNvPr id="11" name="Left Arrow 10">
            <a:extLst>
              <a:ext uri="{FF2B5EF4-FFF2-40B4-BE49-F238E27FC236}">
                <a16:creationId xmlns:a16="http://schemas.microsoft.com/office/drawing/2014/main" id="{7AAA6BF7-D871-BD46-AF2A-865432ECBBB8}"/>
              </a:ext>
            </a:extLst>
          </p:cNvPr>
          <p:cNvSpPr/>
          <p:nvPr/>
        </p:nvSpPr>
        <p:spPr>
          <a:xfrm>
            <a:off x="6934200" y="3335736"/>
            <a:ext cx="1995663" cy="884958"/>
          </a:xfrm>
          <a:prstGeom prst="leftArrow">
            <a:avLst>
              <a:gd name="adj1" fmla="val 85573"/>
              <a:gd name="adj2" fmla="val 22253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Relevant patterns </a:t>
            </a:r>
            <a:r>
              <a:rPr lang="it-IT" sz="15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reduce</a:t>
            </a:r>
            <a:r>
              <a:rPr lang="it-IT" sz="15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information overflow</a:t>
            </a:r>
          </a:p>
        </p:txBody>
      </p:sp>
    </p:spTree>
    <p:extLst>
      <p:ext uri="{BB962C8B-B14F-4D97-AF65-F5344CB8AC3E}">
        <p14:creationId xmlns:p14="http://schemas.microsoft.com/office/powerpoint/2010/main" val="417469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C880-95A5-C24A-8E32-E9796FB03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Impact of the </a:t>
            </a:r>
            <a:r>
              <a:rPr lang="it-IT" b="1" dirty="0" err="1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Scoring</a:t>
            </a:r>
            <a:r>
              <a:rPr lang="it-IT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it-IT" b="1" dirty="0" err="1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Function</a:t>
            </a:r>
            <a:endParaRPr lang="it-IT" b="1" dirty="0"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CA3D2A-03BE-8C4C-B5C7-2F60B1F15E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10"/>
          <a:stretch/>
        </p:blipFill>
        <p:spPr>
          <a:xfrm>
            <a:off x="329183" y="1166813"/>
            <a:ext cx="5323909" cy="22522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AAB07B-B043-DB4F-BA97-3153EDECA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462" y="1353975"/>
            <a:ext cx="2407701" cy="873074"/>
          </a:xfrm>
          <a:prstGeom prst="rect">
            <a:avLst/>
          </a:prstGeom>
        </p:spPr>
      </p:pic>
      <p:sp>
        <p:nvSpPr>
          <p:cNvPr id="7" name="Left Arrow 6">
            <a:extLst>
              <a:ext uri="{FF2B5EF4-FFF2-40B4-BE49-F238E27FC236}">
                <a16:creationId xmlns:a16="http://schemas.microsoft.com/office/drawing/2014/main" id="{E7114AE1-212A-1A4B-850F-2F49BFED47F0}"/>
              </a:ext>
            </a:extLst>
          </p:cNvPr>
          <p:cNvSpPr/>
          <p:nvPr/>
        </p:nvSpPr>
        <p:spPr>
          <a:xfrm>
            <a:off x="6487491" y="1348033"/>
            <a:ext cx="1972297" cy="884958"/>
          </a:xfrm>
          <a:prstGeom prst="leftArrow">
            <a:avLst>
              <a:gd name="adj1" fmla="val 85573"/>
              <a:gd name="adj2" fmla="val 22253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Performance </a:t>
            </a:r>
            <a:r>
              <a:rPr lang="it-IT" sz="1500" b="1" dirty="0" err="1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not</a:t>
            </a:r>
            <a:r>
              <a:rPr lang="it-IT" sz="1500" b="1" dirty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it-IT" sz="1500" b="1" dirty="0" err="1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worse</a:t>
            </a:r>
            <a:r>
              <a:rPr lang="it-IT" sz="1500" b="1" dirty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it-IT" sz="1500" dirty="0" err="1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than</a:t>
            </a:r>
            <a:r>
              <a:rPr lang="it-IT" sz="1500" dirty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FPM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26A5DD-C562-C544-93EB-B61BDBB1E5AE}"/>
              </a:ext>
            </a:extLst>
          </p:cNvPr>
          <p:cNvSpPr/>
          <p:nvPr/>
        </p:nvSpPr>
        <p:spPr>
          <a:xfrm>
            <a:off x="225287" y="3220278"/>
            <a:ext cx="364435" cy="1987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1806A8-8B38-484A-AE9B-F02F3129E10B}"/>
              </a:ext>
            </a:extLst>
          </p:cNvPr>
          <p:cNvSpPr/>
          <p:nvPr/>
        </p:nvSpPr>
        <p:spPr>
          <a:xfrm>
            <a:off x="2847975" y="3220277"/>
            <a:ext cx="364435" cy="1987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4593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3BA45B-3EB5-A14D-AB47-3692AF532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840" y="1348032"/>
            <a:ext cx="3566160" cy="10598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8BC880-95A5-C24A-8E32-E9796FB03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Multi-</a:t>
            </a:r>
            <a:r>
              <a:rPr lang="it-IT" b="1" dirty="0" err="1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weighted</a:t>
            </a:r>
            <a:r>
              <a:rPr lang="it-IT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</a:t>
            </a:r>
            <a:r>
              <a:rPr lang="it-IT" b="1" dirty="0" err="1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Graphs</a:t>
            </a:r>
            <a:endParaRPr lang="it-IT" b="1" dirty="0"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DFB2B9-C1AD-EE4D-8B43-DB4B66A964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443" r="33932"/>
          <a:stretch/>
        </p:blipFill>
        <p:spPr>
          <a:xfrm>
            <a:off x="329184" y="1417637"/>
            <a:ext cx="4316194" cy="26785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4D25B4-5761-C74F-B6A8-707B546FC1D3}"/>
              </a:ext>
            </a:extLst>
          </p:cNvPr>
          <p:cNvSpPr/>
          <p:nvPr/>
        </p:nvSpPr>
        <p:spPr>
          <a:xfrm>
            <a:off x="383822" y="3867150"/>
            <a:ext cx="355600" cy="3097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AECF17AE-CA0F-2645-A0E4-B49C23DC0759}"/>
              </a:ext>
            </a:extLst>
          </p:cNvPr>
          <p:cNvSpPr/>
          <p:nvPr/>
        </p:nvSpPr>
        <p:spPr>
          <a:xfrm>
            <a:off x="5816900" y="1348032"/>
            <a:ext cx="2781093" cy="951219"/>
          </a:xfrm>
          <a:prstGeom prst="leftArrow">
            <a:avLst>
              <a:gd name="adj1" fmla="val 85573"/>
              <a:gd name="adj2" fmla="val 22253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dirty="0" err="1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When</a:t>
            </a:r>
            <a:r>
              <a:rPr lang="it-IT" sz="1500" dirty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the </a:t>
            </a:r>
            <a:r>
              <a:rPr lang="it-IT" sz="1500" dirty="0" err="1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exact</a:t>
            </a:r>
            <a:r>
              <a:rPr lang="it-IT" sz="1500" dirty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it-IT" sz="1500" dirty="0" err="1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solution</a:t>
            </a:r>
            <a:r>
              <a:rPr lang="it-IT" sz="1500" dirty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it-IT" sz="1500" dirty="0" err="1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becomes</a:t>
            </a:r>
            <a:r>
              <a:rPr lang="it-IT" sz="1500" dirty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it-IT" sz="1500" dirty="0" err="1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impractical</a:t>
            </a:r>
            <a:r>
              <a:rPr lang="it-IT" sz="1500" dirty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, </a:t>
            </a:r>
            <a:r>
              <a:rPr lang="it-IT" sz="1500" b="1" dirty="0" err="1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trade</a:t>
            </a:r>
            <a:r>
              <a:rPr lang="it-IT" sz="1500" b="1" dirty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it-IT" sz="1500" b="1" dirty="0" err="1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accuracy</a:t>
            </a:r>
            <a:r>
              <a:rPr lang="it-IT" sz="1500" b="1" dirty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it-IT" sz="1500" dirty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for</a:t>
            </a:r>
            <a:r>
              <a:rPr lang="it-IT" sz="1500" b="1" dirty="0">
                <a:solidFill>
                  <a:schemeClr val="tx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performance</a:t>
            </a:r>
          </a:p>
        </p:txBody>
      </p:sp>
    </p:spTree>
    <p:extLst>
      <p:ext uri="{BB962C8B-B14F-4D97-AF65-F5344CB8AC3E}">
        <p14:creationId xmlns:p14="http://schemas.microsoft.com/office/powerpoint/2010/main" val="1631865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392EC9F-4B1C-924D-84F0-AD76396F2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561" y="1777858"/>
            <a:ext cx="2407701" cy="873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8BC880-95A5-C24A-8E32-E9796FB03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Impact of </a:t>
            </a:r>
            <a:r>
              <a:rPr lang="it-IT" b="1" dirty="0" err="1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Amount</a:t>
            </a:r>
            <a:r>
              <a:rPr lang="it-IT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of Weighted Edges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587C26-7B36-0948-9ACB-F42B9F5841C7}"/>
              </a:ext>
            </a:extLst>
          </p:cNvPr>
          <p:cNvSpPr/>
          <p:nvPr/>
        </p:nvSpPr>
        <p:spPr>
          <a:xfrm>
            <a:off x="329184" y="2771422"/>
            <a:ext cx="218327" cy="248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728A8-4E57-634E-93DE-CB5E6052CEC2}"/>
              </a:ext>
            </a:extLst>
          </p:cNvPr>
          <p:cNvSpPr/>
          <p:nvPr/>
        </p:nvSpPr>
        <p:spPr>
          <a:xfrm>
            <a:off x="2389407" y="2782711"/>
            <a:ext cx="218327" cy="248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EA2757-6594-994F-9F3B-322BF5282D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606"/>
          <a:stretch/>
        </p:blipFill>
        <p:spPr>
          <a:xfrm>
            <a:off x="323850" y="1312733"/>
            <a:ext cx="5594496" cy="22281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3D6087C-BB02-204E-AD5F-B5C0C30DE32F}"/>
              </a:ext>
            </a:extLst>
          </p:cNvPr>
          <p:cNvSpPr/>
          <p:nvPr/>
        </p:nvSpPr>
        <p:spPr>
          <a:xfrm>
            <a:off x="4415763" y="2771422"/>
            <a:ext cx="218327" cy="248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ACB9D6-B003-8444-B13C-01C1FEB49882}"/>
              </a:ext>
            </a:extLst>
          </p:cNvPr>
          <p:cNvSpPr/>
          <p:nvPr/>
        </p:nvSpPr>
        <p:spPr>
          <a:xfrm>
            <a:off x="7045085" y="1391659"/>
            <a:ext cx="218327" cy="248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FC5F3BAB-70D9-2D47-A04E-2B63789F9208}"/>
              </a:ext>
            </a:extLst>
          </p:cNvPr>
          <p:cNvSpPr/>
          <p:nvPr/>
        </p:nvSpPr>
        <p:spPr>
          <a:xfrm>
            <a:off x="6316951" y="1867178"/>
            <a:ext cx="1881739" cy="523406"/>
          </a:xfrm>
          <a:prstGeom prst="upArrow">
            <a:avLst>
              <a:gd name="adj1" fmla="val 90645"/>
              <a:gd name="adj2" fmla="val 29104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500" b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Stable</a:t>
            </a:r>
            <a:r>
              <a:rPr lang="it-IT" sz="15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performance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28D57D-F852-7842-986A-BF69FDF73433}"/>
              </a:ext>
            </a:extLst>
          </p:cNvPr>
          <p:cNvSpPr/>
          <p:nvPr/>
        </p:nvSpPr>
        <p:spPr>
          <a:xfrm>
            <a:off x="369711" y="3219532"/>
            <a:ext cx="355600" cy="3097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27C33B-B0AE-E942-BA0E-C3C82B78A87C}"/>
              </a:ext>
            </a:extLst>
          </p:cNvPr>
          <p:cNvSpPr/>
          <p:nvPr/>
        </p:nvSpPr>
        <p:spPr>
          <a:xfrm>
            <a:off x="2966228" y="3233561"/>
            <a:ext cx="355600" cy="3097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72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C880-95A5-C24A-8E32-E9796FB03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Conclusions</a:t>
            </a:r>
            <a:endParaRPr lang="it-IT" b="1" dirty="0"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587C26-7B36-0948-9ACB-F42B9F5841C7}"/>
              </a:ext>
            </a:extLst>
          </p:cNvPr>
          <p:cNvSpPr/>
          <p:nvPr/>
        </p:nvSpPr>
        <p:spPr>
          <a:xfrm>
            <a:off x="329184" y="2771422"/>
            <a:ext cx="218327" cy="248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728A8-4E57-634E-93DE-CB5E6052CEC2}"/>
              </a:ext>
            </a:extLst>
          </p:cNvPr>
          <p:cNvSpPr/>
          <p:nvPr/>
        </p:nvSpPr>
        <p:spPr>
          <a:xfrm>
            <a:off x="2389407" y="2782711"/>
            <a:ext cx="218327" cy="248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D6087C-BB02-204E-AD5F-B5C0C30DE32F}"/>
              </a:ext>
            </a:extLst>
          </p:cNvPr>
          <p:cNvSpPr/>
          <p:nvPr/>
        </p:nvSpPr>
        <p:spPr>
          <a:xfrm>
            <a:off x="4415763" y="2771422"/>
            <a:ext cx="218327" cy="248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ACB9D6-B003-8444-B13C-01C1FEB49882}"/>
              </a:ext>
            </a:extLst>
          </p:cNvPr>
          <p:cNvSpPr/>
          <p:nvPr/>
        </p:nvSpPr>
        <p:spPr>
          <a:xfrm>
            <a:off x="6563562" y="2782711"/>
            <a:ext cx="218327" cy="248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BDCBB86-0DCA-274E-A069-24EE3A2F5EAE}"/>
              </a:ext>
            </a:extLst>
          </p:cNvPr>
          <p:cNvSpPr txBox="1">
            <a:spLocks/>
          </p:cNvSpPr>
          <p:nvPr/>
        </p:nvSpPr>
        <p:spPr>
          <a:xfrm>
            <a:off x="329183" y="692263"/>
            <a:ext cx="8598917" cy="394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/>
              <a:buNone/>
              <a:defRPr sz="1800" b="1" i="0" kern="1200">
                <a:solidFill>
                  <a:srgbClr val="0096D6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1pPr>
            <a:lvl2pPr marL="0" indent="0" algn="l" defTabSz="43021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Lucida Grande"/>
              <a:buNone/>
              <a:defRPr sz="16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2pPr>
            <a:lvl3pPr marL="16986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HP Simplified" pitchFamily="34" charset="0"/>
              <a:buChar char="•"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marL="341313" indent="-18097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0000"/>
              <a:buFont typeface="HP Simplified" pitchFamily="34" charset="0"/>
              <a:buChar char="–"/>
              <a:defRPr lang="en-US" sz="1400" b="0" i="0" kern="1200" dirty="0" smtClean="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4pPr>
            <a:lvl5pPr marL="469900" indent="-1508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HP Simplified" pitchFamily="34" charset="0"/>
              <a:buChar char="•"/>
              <a:tabLst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5pPr>
            <a:lvl6pPr marL="2286000" indent="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b="0" dirty="0">
              <a:solidFill>
                <a:schemeClr val="accen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showed that </a:t>
            </a:r>
            <a:r>
              <a:rPr lang="en-US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weights</a:t>
            </a: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are important for graph pattern mining</a:t>
            </a:r>
          </a:p>
          <a:p>
            <a:pPr lvl="1"/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introduced the problem of pattern mining in large</a:t>
            </a:r>
            <a:r>
              <a:rPr lang="en-US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multi-weighted </a:t>
            </a: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graphs</a:t>
            </a:r>
            <a:endParaRPr lang="en-US" sz="18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devised an </a:t>
            </a:r>
            <a:r>
              <a:rPr lang="en-US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exact</a:t>
            </a: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an </a:t>
            </a:r>
            <a:r>
              <a:rPr lang="en-US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approximate</a:t>
            </a: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solution</a:t>
            </a:r>
            <a:endParaRPr lang="en-US" sz="18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proposed four </a:t>
            </a:r>
            <a:r>
              <a:rPr lang="en-US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efficient MNI-compatible functions</a:t>
            </a:r>
            <a:endParaRPr lang="en-US" sz="18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sz="1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 empirically showed that our approach is </a:t>
            </a:r>
            <a:r>
              <a:rPr lang="en-US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scalable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	</a:t>
            </a: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can discover </a:t>
            </a:r>
            <a:r>
              <a:rPr lang="en-US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relevant</a:t>
            </a: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patterns</a:t>
            </a:r>
            <a:endParaRPr lang="en-US" sz="18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660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5400000" algn="tl" rotWithShape="0">
                    <a:srgbClr val="285096">
                      <a:alpha val="70000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DAA1EB-1046-034D-B983-D4F77B50C00F}"/>
              </a:ext>
            </a:extLst>
          </p:cNvPr>
          <p:cNvSpPr txBox="1"/>
          <p:nvPr/>
        </p:nvSpPr>
        <p:spPr>
          <a:xfrm>
            <a:off x="2847975" y="3867150"/>
            <a:ext cx="1691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1600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gp@disi.unitn.eu</a:t>
            </a:r>
            <a:endParaRPr lang="it-IT" sz="16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35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C880-95A5-C24A-8E32-E9796FB03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References</a:t>
            </a:r>
            <a:endParaRPr lang="it-IT" b="1" dirty="0"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587C26-7B36-0948-9ACB-F42B9F5841C7}"/>
              </a:ext>
            </a:extLst>
          </p:cNvPr>
          <p:cNvSpPr/>
          <p:nvPr/>
        </p:nvSpPr>
        <p:spPr>
          <a:xfrm>
            <a:off x="329184" y="2771422"/>
            <a:ext cx="218327" cy="248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728A8-4E57-634E-93DE-CB5E6052CEC2}"/>
              </a:ext>
            </a:extLst>
          </p:cNvPr>
          <p:cNvSpPr/>
          <p:nvPr/>
        </p:nvSpPr>
        <p:spPr>
          <a:xfrm>
            <a:off x="2389407" y="2782711"/>
            <a:ext cx="218327" cy="248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D6087C-BB02-204E-AD5F-B5C0C30DE32F}"/>
              </a:ext>
            </a:extLst>
          </p:cNvPr>
          <p:cNvSpPr/>
          <p:nvPr/>
        </p:nvSpPr>
        <p:spPr>
          <a:xfrm>
            <a:off x="4415763" y="2771422"/>
            <a:ext cx="218327" cy="248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ACB9D6-B003-8444-B13C-01C1FEB49882}"/>
              </a:ext>
            </a:extLst>
          </p:cNvPr>
          <p:cNvSpPr/>
          <p:nvPr/>
        </p:nvSpPr>
        <p:spPr>
          <a:xfrm>
            <a:off x="6563562" y="2782711"/>
            <a:ext cx="218327" cy="2483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BDCBB86-0DCA-274E-A069-24EE3A2F5EAE}"/>
              </a:ext>
            </a:extLst>
          </p:cNvPr>
          <p:cNvSpPr txBox="1">
            <a:spLocks/>
          </p:cNvSpPr>
          <p:nvPr/>
        </p:nvSpPr>
        <p:spPr>
          <a:xfrm>
            <a:off x="323851" y="851447"/>
            <a:ext cx="8135938" cy="36687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/>
              <a:buNone/>
              <a:defRPr sz="1800" b="1" i="0" kern="1200">
                <a:solidFill>
                  <a:srgbClr val="0096D6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1pPr>
            <a:lvl2pPr marL="0" indent="0" algn="l" defTabSz="43021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Lucida Grande"/>
              <a:buNone/>
              <a:defRPr sz="16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2pPr>
            <a:lvl3pPr marL="16986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HP Simplified" pitchFamily="34" charset="0"/>
              <a:buChar char="•"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marL="341313" indent="-18097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0000"/>
              <a:buFont typeface="HP Simplified" pitchFamily="34" charset="0"/>
              <a:buChar char="–"/>
              <a:defRPr lang="en-US" sz="1400" b="0" i="0" kern="1200" dirty="0" smtClean="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4pPr>
            <a:lvl5pPr marL="469900" indent="-1508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HP Simplified" pitchFamily="34" charset="0"/>
              <a:buChar char="•"/>
              <a:tabLst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5pPr>
            <a:lvl6pPr marL="2286000" indent="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[1]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Pennerath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A. Napoli.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Mining</a:t>
            </a:r>
            <a:r>
              <a:rPr lang="it-IT" sz="13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frequent</a:t>
            </a:r>
            <a:r>
              <a:rPr lang="it-IT" sz="13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most</a:t>
            </a:r>
            <a:r>
              <a:rPr lang="it-IT" sz="13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informative subgraphs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In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Mining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Learning With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Graphs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2007. </a:t>
            </a:r>
          </a:p>
          <a:p>
            <a:pPr lvl="1"/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[2]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Huan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Wang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Prins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and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Yang. </a:t>
            </a:r>
            <a:r>
              <a:rPr lang="it-IT" sz="13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Spin: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mining</a:t>
            </a:r>
            <a:r>
              <a:rPr lang="it-IT" sz="13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maximal</a:t>
            </a:r>
            <a:r>
              <a:rPr lang="it-IT" sz="13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frequent</a:t>
            </a:r>
            <a:r>
              <a:rPr lang="it-IT" sz="13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subgraphs from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graph</a:t>
            </a:r>
            <a:r>
              <a:rPr lang="it-IT" sz="13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databases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In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Proceedings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the 2004 ACM SIGKDD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international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conference on Knowledge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discovery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data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mining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pages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581–586, 2004.</a:t>
            </a:r>
          </a:p>
          <a:p>
            <a:pPr lvl="1"/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[3]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Geng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X.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Dong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P. Zhang, and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Xu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Wtmaxminer</a:t>
            </a:r>
            <a:r>
              <a:rPr lang="it-IT" sz="13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Efficient</a:t>
            </a:r>
            <a:r>
              <a:rPr lang="it-IT" sz="13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mining</a:t>
            </a:r>
            <a:r>
              <a:rPr lang="it-IT" sz="13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maximal</a:t>
            </a:r>
            <a:r>
              <a:rPr lang="it-IT" sz="13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frequent</a:t>
            </a:r>
            <a:r>
              <a:rPr lang="it-IT" sz="13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patterns</a:t>
            </a:r>
            <a:r>
              <a:rPr lang="it-IT" sz="13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based</a:t>
            </a:r>
            <a:r>
              <a:rPr lang="it-IT" sz="13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on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weighted</a:t>
            </a:r>
            <a:r>
              <a:rPr lang="it-IT" sz="13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directed</a:t>
            </a:r>
            <a:r>
              <a:rPr lang="it-IT" sz="13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graph</a:t>
            </a:r>
            <a:r>
              <a:rPr lang="it-IT" sz="13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traversals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In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Cybernetics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Intelligent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Systems, 2008 IEEE Conference on,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pages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1081–1086, 2008. </a:t>
            </a:r>
          </a:p>
          <a:p>
            <a:r>
              <a:rPr lang="it-IT" sz="13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[4] C. Jiang, </a:t>
            </a:r>
            <a:r>
              <a:rPr lang="it-IT" sz="1300" b="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</a:t>
            </a:r>
            <a:r>
              <a:rPr lang="it-IT" sz="13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it-IT" sz="1300" b="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Coenen</a:t>
            </a:r>
            <a:r>
              <a:rPr lang="it-IT" sz="13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and M. Zito. </a:t>
            </a:r>
            <a:r>
              <a:rPr lang="it-IT" sz="1300" b="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Frequent</a:t>
            </a:r>
            <a:r>
              <a:rPr lang="it-IT" sz="1300" b="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subgraph </a:t>
            </a:r>
            <a:r>
              <a:rPr lang="it-IT" sz="1300" b="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mining</a:t>
            </a:r>
            <a:r>
              <a:rPr lang="it-IT" sz="1300" b="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on </a:t>
            </a:r>
            <a:r>
              <a:rPr lang="it-IT" sz="1300" b="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edge</a:t>
            </a:r>
            <a:r>
              <a:rPr lang="it-IT" sz="1300" b="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300" b="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weighted</a:t>
            </a:r>
            <a:r>
              <a:rPr lang="it-IT" sz="1300" b="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300" b="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graphs</a:t>
            </a:r>
            <a:r>
              <a:rPr lang="it-IT" sz="13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In Data </a:t>
            </a:r>
            <a:r>
              <a:rPr lang="it-IT" sz="1300" b="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warehousing</a:t>
            </a:r>
            <a:r>
              <a:rPr lang="it-IT" sz="13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it-IT" sz="1300" b="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knowledge</a:t>
            </a:r>
            <a:r>
              <a:rPr lang="it-IT" sz="13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300" b="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discovery</a:t>
            </a:r>
            <a:r>
              <a:rPr lang="it-IT" sz="13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it-IT" sz="1300" b="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pages</a:t>
            </a:r>
            <a:r>
              <a:rPr lang="it-IT" sz="13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77–88. 2010. </a:t>
            </a:r>
          </a:p>
          <a:p>
            <a:pPr lvl="1"/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[5] M.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Elseidy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E.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Abdelhamid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S.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Skiadopoulos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and P.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Kalnis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it-IT" sz="13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Grami: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Frequent</a:t>
            </a:r>
            <a:r>
              <a:rPr lang="it-IT" sz="13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subgraph and pattern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mining</a:t>
            </a:r>
            <a:r>
              <a:rPr lang="it-IT" sz="13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a single large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graph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Proceedings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the VLDB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Endowment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7(7):517–528, 2014. </a:t>
            </a:r>
          </a:p>
          <a:p>
            <a:pPr lvl="1"/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[6]  A. N.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Papadopoulos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A.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Lyritsis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and Y.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Manolopoulos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Skygraph</a:t>
            </a:r>
            <a:r>
              <a:rPr lang="it-IT" sz="13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an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algorithm</a:t>
            </a:r>
            <a:r>
              <a:rPr lang="it-IT" sz="13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for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important</a:t>
            </a:r>
            <a:r>
              <a:rPr lang="it-IT" sz="13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subgraph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discovery</a:t>
            </a:r>
            <a:r>
              <a:rPr lang="it-IT" sz="13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relational</a:t>
            </a:r>
            <a:r>
              <a:rPr lang="it-IT" sz="13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graphs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Data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Mining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Knowledge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Discovery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17(1):57–76, 2008. </a:t>
            </a:r>
          </a:p>
          <a:p>
            <a:pPr lvl="1"/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[7]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Yang,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Su, S. Li, and M. M.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Dalkilic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Wigm</a:t>
            </a:r>
            <a:r>
              <a:rPr lang="it-IT" sz="13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Discovery</a:t>
            </a:r>
            <a:r>
              <a:rPr lang="it-IT" sz="13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subgraph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patterns</a:t>
            </a:r>
            <a:r>
              <a:rPr lang="it-IT" sz="13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a large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weighted</a:t>
            </a:r>
            <a:r>
              <a:rPr lang="it-IT" sz="1300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1300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graph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In SDM, </a:t>
            </a:r>
            <a:r>
              <a:rPr lang="it-IT" sz="13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pages</a:t>
            </a:r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1083–1094, 2012. </a:t>
            </a:r>
          </a:p>
          <a:p>
            <a:pPr lvl="1"/>
            <a:r>
              <a:rPr lang="it-IT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[8] </a:t>
            </a:r>
            <a:r>
              <a:rPr lang="it-IT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Bjorn </a:t>
            </a:r>
            <a:r>
              <a:rPr lang="it-IT" sz="13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Bringmann</a:t>
            </a:r>
            <a:r>
              <a:rPr lang="it-IT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Siegfried </a:t>
            </a:r>
            <a:r>
              <a:rPr lang="it-IT" sz="13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Nijssen</a:t>
            </a:r>
            <a:r>
              <a:rPr lang="it-IT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2008. What is frequent in a single graph?. In PAKDD. 858–863. </a:t>
            </a:r>
          </a:p>
          <a:p>
            <a:pPr lvl="1"/>
            <a:endParaRPr lang="it-IT" sz="13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it-IT" sz="1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94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A75DB02-C44B-DE4A-907B-72E6088AE121}"/>
              </a:ext>
            </a:extLst>
          </p:cNvPr>
          <p:cNvCxnSpPr>
            <a:cxnSpLocks/>
          </p:cNvCxnSpPr>
          <p:nvPr/>
        </p:nvCxnSpPr>
        <p:spPr>
          <a:xfrm flipV="1">
            <a:off x="7651040" y="2454163"/>
            <a:ext cx="0" cy="881046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B17F911-80C9-614F-B20A-AC82E8502095}"/>
              </a:ext>
            </a:extLst>
          </p:cNvPr>
          <p:cNvCxnSpPr>
            <a:cxnSpLocks/>
          </p:cNvCxnSpPr>
          <p:nvPr/>
        </p:nvCxnSpPr>
        <p:spPr>
          <a:xfrm flipH="1" flipV="1">
            <a:off x="7649704" y="3335210"/>
            <a:ext cx="360702" cy="654156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1528EF0-D677-C943-A2AA-57A633F95D65}"/>
              </a:ext>
            </a:extLst>
          </p:cNvPr>
          <p:cNvCxnSpPr>
            <a:cxnSpLocks/>
          </p:cNvCxnSpPr>
          <p:nvPr/>
        </p:nvCxnSpPr>
        <p:spPr>
          <a:xfrm flipH="1">
            <a:off x="6416502" y="3356292"/>
            <a:ext cx="1158501" cy="1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9E1E84A-00E2-F24C-9591-693E4B3099D3}"/>
              </a:ext>
            </a:extLst>
          </p:cNvPr>
          <p:cNvCxnSpPr>
            <a:cxnSpLocks/>
          </p:cNvCxnSpPr>
          <p:nvPr/>
        </p:nvCxnSpPr>
        <p:spPr>
          <a:xfrm flipH="1">
            <a:off x="3248937" y="3175362"/>
            <a:ext cx="928375" cy="336357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096EC56-4A9B-3149-9E44-3117A6D7486D}"/>
              </a:ext>
            </a:extLst>
          </p:cNvPr>
          <p:cNvCxnSpPr>
            <a:cxnSpLocks/>
          </p:cNvCxnSpPr>
          <p:nvPr/>
        </p:nvCxnSpPr>
        <p:spPr>
          <a:xfrm flipH="1">
            <a:off x="2243021" y="1945928"/>
            <a:ext cx="693003" cy="1110849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DD01DD1-4AE4-2547-9A8B-A1644A7E760C}"/>
              </a:ext>
            </a:extLst>
          </p:cNvPr>
          <p:cNvCxnSpPr>
            <a:cxnSpLocks/>
          </p:cNvCxnSpPr>
          <p:nvPr/>
        </p:nvCxnSpPr>
        <p:spPr>
          <a:xfrm flipV="1">
            <a:off x="4376084" y="3073949"/>
            <a:ext cx="6946" cy="672838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39C17700-F66F-724C-A4BA-C55C864F9F1F}"/>
              </a:ext>
            </a:extLst>
          </p:cNvPr>
          <p:cNvCxnSpPr>
            <a:cxnSpLocks/>
          </p:cNvCxnSpPr>
          <p:nvPr/>
        </p:nvCxnSpPr>
        <p:spPr>
          <a:xfrm flipH="1">
            <a:off x="2956229" y="1933426"/>
            <a:ext cx="847917" cy="1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D8E23BD7-E821-5F4F-BBC3-8C3E78A653BC}"/>
              </a:ext>
            </a:extLst>
          </p:cNvPr>
          <p:cNvCxnSpPr>
            <a:cxnSpLocks/>
          </p:cNvCxnSpPr>
          <p:nvPr/>
        </p:nvCxnSpPr>
        <p:spPr>
          <a:xfrm flipH="1">
            <a:off x="5320739" y="2363068"/>
            <a:ext cx="869955" cy="138284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9A5BB90-3767-A34E-9830-FB484B2124F7}"/>
              </a:ext>
            </a:extLst>
          </p:cNvPr>
          <p:cNvCxnSpPr>
            <a:cxnSpLocks/>
          </p:cNvCxnSpPr>
          <p:nvPr/>
        </p:nvCxnSpPr>
        <p:spPr>
          <a:xfrm flipH="1">
            <a:off x="5501744" y="3989366"/>
            <a:ext cx="1050923" cy="0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3D00A62-0A36-AA40-8552-6BB9C2700AF5}"/>
              </a:ext>
            </a:extLst>
          </p:cNvPr>
          <p:cNvCxnSpPr>
            <a:cxnSpLocks/>
          </p:cNvCxnSpPr>
          <p:nvPr/>
        </p:nvCxnSpPr>
        <p:spPr>
          <a:xfrm flipV="1">
            <a:off x="3257369" y="3546270"/>
            <a:ext cx="0" cy="717785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23B8B2D-3CF4-0545-A865-2429614AD555}"/>
              </a:ext>
            </a:extLst>
          </p:cNvPr>
          <p:cNvCxnSpPr>
            <a:cxnSpLocks/>
            <a:endCxn id="19" idx="3"/>
          </p:cNvCxnSpPr>
          <p:nvPr/>
        </p:nvCxnSpPr>
        <p:spPr>
          <a:xfrm flipH="1" flipV="1">
            <a:off x="1940422" y="1820444"/>
            <a:ext cx="1015806" cy="112982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C48F211-D0F7-2346-8DF7-1804FFBBCEB1}"/>
              </a:ext>
            </a:extLst>
          </p:cNvPr>
          <p:cNvCxnSpPr>
            <a:cxnSpLocks/>
          </p:cNvCxnSpPr>
          <p:nvPr/>
        </p:nvCxnSpPr>
        <p:spPr>
          <a:xfrm flipH="1">
            <a:off x="4393842" y="2564442"/>
            <a:ext cx="686945" cy="476122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81AC2BD-8B75-8C4A-8026-C5F64A235FD2}"/>
              </a:ext>
            </a:extLst>
          </p:cNvPr>
          <p:cNvCxnSpPr>
            <a:cxnSpLocks/>
          </p:cNvCxnSpPr>
          <p:nvPr/>
        </p:nvCxnSpPr>
        <p:spPr>
          <a:xfrm flipH="1" flipV="1">
            <a:off x="2240874" y="3061943"/>
            <a:ext cx="816232" cy="394589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CE67562-D0E6-054E-AEF0-CFE83C3DA806}"/>
              </a:ext>
            </a:extLst>
          </p:cNvPr>
          <p:cNvCxnSpPr>
            <a:cxnSpLocks/>
          </p:cNvCxnSpPr>
          <p:nvPr/>
        </p:nvCxnSpPr>
        <p:spPr>
          <a:xfrm flipH="1">
            <a:off x="4393843" y="3993676"/>
            <a:ext cx="911186" cy="1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2D379B4-6D1B-5C46-90E9-B210F82BEFF9}"/>
              </a:ext>
            </a:extLst>
          </p:cNvPr>
          <p:cNvCxnSpPr>
            <a:cxnSpLocks/>
          </p:cNvCxnSpPr>
          <p:nvPr/>
        </p:nvCxnSpPr>
        <p:spPr>
          <a:xfrm flipH="1">
            <a:off x="5480766" y="3410368"/>
            <a:ext cx="743734" cy="578998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C39D589-38B9-DB45-8643-7F725BF87299}"/>
              </a:ext>
            </a:extLst>
          </p:cNvPr>
          <p:cNvCxnSpPr>
            <a:cxnSpLocks/>
          </p:cNvCxnSpPr>
          <p:nvPr/>
        </p:nvCxnSpPr>
        <p:spPr>
          <a:xfrm flipV="1">
            <a:off x="1561011" y="3083788"/>
            <a:ext cx="635900" cy="1280907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08D1501-2AD9-7F45-9BBD-2A9C47B19458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1387197" y="3073950"/>
            <a:ext cx="809714" cy="273219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7FF679D-84BF-0A47-B5C6-92275DA1BA1A}"/>
              </a:ext>
            </a:extLst>
          </p:cNvPr>
          <p:cNvCxnSpPr>
            <a:cxnSpLocks/>
          </p:cNvCxnSpPr>
          <p:nvPr/>
        </p:nvCxnSpPr>
        <p:spPr>
          <a:xfrm flipV="1">
            <a:off x="856851" y="1884844"/>
            <a:ext cx="565833" cy="247439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Graph Pattern Mining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1F27D9-14C2-2542-A454-07FD28EAC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369" y="3241719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398871-14D7-2444-BEB7-4227A3522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172" y="3723676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15F517-ADD3-EF4B-BBDE-533E96CFA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5528" y="3723676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FBA8A6-0BE6-C049-9919-64A14E6382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7123" y="2795209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903951-70F0-B34D-BCB9-AA7E5A1235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965" y="1983512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380168-75B8-2847-A4AA-799D9673FF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491" y="1550444"/>
            <a:ext cx="541931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A96D6E6-85D6-DD47-A128-AA3487026F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0739" y="2246777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3C9131B-C284-784C-B41D-91A2B9550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204" y="422283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4F6891B-DFCF-3C49-821E-92AB6F4361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197" y="3077169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3E22BD3-DC62-CB40-B03C-5970DD3AF8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1438" y="4142025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48A2B8-EE5A-FE44-899F-EC3C6E39DF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1040" y="3087517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E65CE12-06EE-A14A-8F9C-0F53D82D53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1837" y="3872025"/>
            <a:ext cx="541931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706DF6D-1667-C446-9D92-7CEAD55599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3015" y="2786777"/>
            <a:ext cx="541931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765C92B-F455-5A46-9A7A-0E15C7247A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2206" y="2176567"/>
            <a:ext cx="541931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9C4E279-3392-8B4E-B77E-DA5320ECCC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7839" y="3086292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BDBAE59B-BAF5-AF40-BEDE-CF6537D054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0938" y="3719366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2C1D4CBB-4D1D-9B46-949D-EECD6EE6E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229" y="1652391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81C7C91A-D97E-FA47-8265-30C45FC0C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044" y="1652391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757E5B96-6651-1345-8D87-62FE2C755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166" y="2008563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62D696B0-42FB-6643-86DB-33CA816A1A2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74587" y="1019704"/>
            <a:ext cx="324000" cy="324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79132518-52CD-094D-8874-54570256580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69743" y="1021240"/>
            <a:ext cx="325159" cy="324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48F47D24-CBC6-7247-AF6E-6EFB61A7D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058" y="1018838"/>
            <a:ext cx="324000" cy="3240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5638F6D-3ADC-CE49-8CA7-23E0231537EC}"/>
              </a:ext>
            </a:extLst>
          </p:cNvPr>
          <p:cNvCxnSpPr>
            <a:cxnSpLocks/>
            <a:stCxn id="52" idx="3"/>
            <a:endCxn id="53" idx="1"/>
          </p:cNvCxnSpPr>
          <p:nvPr/>
        </p:nvCxnSpPr>
        <p:spPr>
          <a:xfrm>
            <a:off x="7806999" y="372577"/>
            <a:ext cx="205405" cy="0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04306227-388C-E945-8999-EAAA757BE3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2999" y="210577"/>
            <a:ext cx="324000" cy="324000"/>
          </a:xfrm>
          <a:prstGeom prst="rect">
            <a:avLst/>
          </a:prstGeom>
          <a:noFill/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6DE8037-1C67-DB44-873D-85875BC97B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2404" y="210577"/>
            <a:ext cx="325159" cy="324000"/>
          </a:xfrm>
          <a:prstGeom prst="rect">
            <a:avLst/>
          </a:prstGeom>
          <a:noFill/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4BD30FB-C641-5C49-90CB-67394B264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968" y="210577"/>
            <a:ext cx="324000" cy="3240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FB57242-CD74-E140-9C8F-3EA6E92026C2}"/>
              </a:ext>
            </a:extLst>
          </p:cNvPr>
          <p:cNvCxnSpPr>
            <a:cxnSpLocks/>
            <a:stCxn id="53" idx="3"/>
            <a:endCxn id="54" idx="1"/>
          </p:cNvCxnSpPr>
          <p:nvPr/>
        </p:nvCxnSpPr>
        <p:spPr>
          <a:xfrm>
            <a:off x="8337563" y="372577"/>
            <a:ext cx="205405" cy="0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B506D33F-7824-2A48-A224-DF4C49EBA789}"/>
              </a:ext>
            </a:extLst>
          </p:cNvPr>
          <p:cNvSpPr/>
          <p:nvPr/>
        </p:nvSpPr>
        <p:spPr>
          <a:xfrm>
            <a:off x="7419246" y="155339"/>
            <a:ext cx="1508239" cy="432641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381B14-9ECF-E940-91EF-49C737493599}"/>
              </a:ext>
            </a:extLst>
          </p:cNvPr>
          <p:cNvSpPr txBox="1"/>
          <p:nvPr/>
        </p:nvSpPr>
        <p:spPr>
          <a:xfrm>
            <a:off x="6333452" y="130550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430213">
              <a:buSzPct val="100000"/>
            </a:pPr>
            <a:r>
              <a:rPr lang="it-IT" sz="1400" b="1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Frequent</a:t>
            </a:r>
            <a:r>
              <a:rPr lang="it-IT" sz="14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marL="0" algn="r" defTabSz="430213">
              <a:buSzPct val="100000"/>
            </a:pPr>
            <a:r>
              <a:rPr lang="it-IT" sz="14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Pattern</a:t>
            </a:r>
          </a:p>
        </p:txBody>
      </p:sp>
      <p:sp>
        <p:nvSpPr>
          <p:cNvPr id="10" name="Donut 9">
            <a:extLst>
              <a:ext uri="{FF2B5EF4-FFF2-40B4-BE49-F238E27FC236}">
                <a16:creationId xmlns:a16="http://schemas.microsoft.com/office/drawing/2014/main" id="{ABCFED36-7E95-AB4D-B3E2-F02666E9F1D0}"/>
              </a:ext>
            </a:extLst>
          </p:cNvPr>
          <p:cNvSpPr/>
          <p:nvPr/>
        </p:nvSpPr>
        <p:spPr>
          <a:xfrm>
            <a:off x="7993817" y="953126"/>
            <a:ext cx="468481" cy="468000"/>
          </a:xfrm>
          <a:prstGeom prst="donut">
            <a:avLst>
              <a:gd name="adj" fmla="val 9733"/>
            </a:avLst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9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3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A75DB02-C44B-DE4A-907B-72E6088AE121}"/>
              </a:ext>
            </a:extLst>
          </p:cNvPr>
          <p:cNvCxnSpPr>
            <a:cxnSpLocks/>
          </p:cNvCxnSpPr>
          <p:nvPr/>
        </p:nvCxnSpPr>
        <p:spPr>
          <a:xfrm flipV="1">
            <a:off x="7652873" y="2457545"/>
            <a:ext cx="0" cy="881046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B17F911-80C9-614F-B20A-AC82E8502095}"/>
              </a:ext>
            </a:extLst>
          </p:cNvPr>
          <p:cNvCxnSpPr>
            <a:cxnSpLocks/>
          </p:cNvCxnSpPr>
          <p:nvPr/>
        </p:nvCxnSpPr>
        <p:spPr>
          <a:xfrm flipH="1" flipV="1">
            <a:off x="7651537" y="3338592"/>
            <a:ext cx="360702" cy="654156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1528EF0-D677-C943-A2AA-57A633F95D65}"/>
              </a:ext>
            </a:extLst>
          </p:cNvPr>
          <p:cNvCxnSpPr>
            <a:cxnSpLocks/>
          </p:cNvCxnSpPr>
          <p:nvPr/>
        </p:nvCxnSpPr>
        <p:spPr>
          <a:xfrm flipH="1">
            <a:off x="6418335" y="3359674"/>
            <a:ext cx="1158501" cy="1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9E1E84A-00E2-F24C-9591-693E4B3099D3}"/>
              </a:ext>
            </a:extLst>
          </p:cNvPr>
          <p:cNvCxnSpPr>
            <a:cxnSpLocks/>
          </p:cNvCxnSpPr>
          <p:nvPr/>
        </p:nvCxnSpPr>
        <p:spPr>
          <a:xfrm flipH="1">
            <a:off x="3250770" y="3178744"/>
            <a:ext cx="928375" cy="336357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096EC56-4A9B-3149-9E44-3117A6D7486D}"/>
              </a:ext>
            </a:extLst>
          </p:cNvPr>
          <p:cNvCxnSpPr>
            <a:cxnSpLocks/>
          </p:cNvCxnSpPr>
          <p:nvPr/>
        </p:nvCxnSpPr>
        <p:spPr>
          <a:xfrm flipH="1">
            <a:off x="2244854" y="1949310"/>
            <a:ext cx="693003" cy="1110849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DD01DD1-4AE4-2547-9A8B-A1644A7E760C}"/>
              </a:ext>
            </a:extLst>
          </p:cNvPr>
          <p:cNvCxnSpPr>
            <a:cxnSpLocks/>
          </p:cNvCxnSpPr>
          <p:nvPr/>
        </p:nvCxnSpPr>
        <p:spPr>
          <a:xfrm flipV="1">
            <a:off x="4377917" y="3077331"/>
            <a:ext cx="6946" cy="672838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39C17700-F66F-724C-A4BA-C55C864F9F1F}"/>
              </a:ext>
            </a:extLst>
          </p:cNvPr>
          <p:cNvCxnSpPr>
            <a:cxnSpLocks/>
          </p:cNvCxnSpPr>
          <p:nvPr/>
        </p:nvCxnSpPr>
        <p:spPr>
          <a:xfrm flipH="1">
            <a:off x="2958062" y="1936808"/>
            <a:ext cx="847917" cy="1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D8E23BD7-E821-5F4F-BBC3-8C3E78A653BC}"/>
              </a:ext>
            </a:extLst>
          </p:cNvPr>
          <p:cNvCxnSpPr>
            <a:cxnSpLocks/>
          </p:cNvCxnSpPr>
          <p:nvPr/>
        </p:nvCxnSpPr>
        <p:spPr>
          <a:xfrm flipH="1">
            <a:off x="5322572" y="2366450"/>
            <a:ext cx="869955" cy="138284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9A5BB90-3767-A34E-9830-FB484B2124F7}"/>
              </a:ext>
            </a:extLst>
          </p:cNvPr>
          <p:cNvCxnSpPr>
            <a:cxnSpLocks/>
          </p:cNvCxnSpPr>
          <p:nvPr/>
        </p:nvCxnSpPr>
        <p:spPr>
          <a:xfrm flipH="1">
            <a:off x="5503577" y="3992748"/>
            <a:ext cx="1050923" cy="0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3D00A62-0A36-AA40-8552-6BB9C2700AF5}"/>
              </a:ext>
            </a:extLst>
          </p:cNvPr>
          <p:cNvCxnSpPr>
            <a:cxnSpLocks/>
          </p:cNvCxnSpPr>
          <p:nvPr/>
        </p:nvCxnSpPr>
        <p:spPr>
          <a:xfrm flipV="1">
            <a:off x="3259202" y="3549652"/>
            <a:ext cx="0" cy="717785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23B8B2D-3CF4-0545-A865-2429614AD555}"/>
              </a:ext>
            </a:extLst>
          </p:cNvPr>
          <p:cNvCxnSpPr>
            <a:cxnSpLocks/>
            <a:endCxn id="19" idx="3"/>
          </p:cNvCxnSpPr>
          <p:nvPr/>
        </p:nvCxnSpPr>
        <p:spPr>
          <a:xfrm flipH="1" flipV="1">
            <a:off x="1942255" y="1823826"/>
            <a:ext cx="1015806" cy="112982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C48F211-D0F7-2346-8DF7-1804FFBBCEB1}"/>
              </a:ext>
            </a:extLst>
          </p:cNvPr>
          <p:cNvCxnSpPr>
            <a:cxnSpLocks/>
          </p:cNvCxnSpPr>
          <p:nvPr/>
        </p:nvCxnSpPr>
        <p:spPr>
          <a:xfrm flipH="1">
            <a:off x="4395675" y="2567824"/>
            <a:ext cx="686945" cy="476122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81AC2BD-8B75-8C4A-8026-C5F64A235FD2}"/>
              </a:ext>
            </a:extLst>
          </p:cNvPr>
          <p:cNvCxnSpPr>
            <a:cxnSpLocks/>
          </p:cNvCxnSpPr>
          <p:nvPr/>
        </p:nvCxnSpPr>
        <p:spPr>
          <a:xfrm flipH="1" flipV="1">
            <a:off x="2242707" y="3065325"/>
            <a:ext cx="816232" cy="394589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CE67562-D0E6-054E-AEF0-CFE83C3DA806}"/>
              </a:ext>
            </a:extLst>
          </p:cNvPr>
          <p:cNvCxnSpPr>
            <a:cxnSpLocks/>
          </p:cNvCxnSpPr>
          <p:nvPr/>
        </p:nvCxnSpPr>
        <p:spPr>
          <a:xfrm flipH="1">
            <a:off x="4395676" y="3997058"/>
            <a:ext cx="911186" cy="1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2D379B4-6D1B-5C46-90E9-B210F82BEFF9}"/>
              </a:ext>
            </a:extLst>
          </p:cNvPr>
          <p:cNvCxnSpPr>
            <a:cxnSpLocks/>
          </p:cNvCxnSpPr>
          <p:nvPr/>
        </p:nvCxnSpPr>
        <p:spPr>
          <a:xfrm flipH="1">
            <a:off x="5482599" y="3413750"/>
            <a:ext cx="743734" cy="578998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C39D589-38B9-DB45-8643-7F725BF87299}"/>
              </a:ext>
            </a:extLst>
          </p:cNvPr>
          <p:cNvCxnSpPr>
            <a:cxnSpLocks/>
          </p:cNvCxnSpPr>
          <p:nvPr/>
        </p:nvCxnSpPr>
        <p:spPr>
          <a:xfrm flipV="1">
            <a:off x="1562844" y="3087170"/>
            <a:ext cx="635900" cy="1280907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08D1501-2AD9-7F45-9BBD-2A9C47B19458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1389030" y="3077332"/>
            <a:ext cx="809714" cy="273219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7FF679D-84BF-0A47-B5C6-92275DA1BA1A}"/>
              </a:ext>
            </a:extLst>
          </p:cNvPr>
          <p:cNvCxnSpPr>
            <a:cxnSpLocks/>
          </p:cNvCxnSpPr>
          <p:nvPr/>
        </p:nvCxnSpPr>
        <p:spPr>
          <a:xfrm flipV="1">
            <a:off x="858684" y="1888226"/>
            <a:ext cx="565833" cy="247439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Preferences in Graphs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1F27D9-14C2-2542-A454-07FD28EAC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202" y="3245101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398871-14D7-2444-BEB7-4227A3522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005" y="372705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15F517-ADD3-EF4B-BBDE-533E96CFA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7361" y="372705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FBA8A6-0BE6-C049-9919-64A14E6382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8956" y="2798591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903951-70F0-B34D-BCB9-AA7E5A1235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798" y="1986894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380168-75B8-2847-A4AA-799D9673FF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0324" y="1553826"/>
            <a:ext cx="541931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A96D6E6-85D6-DD47-A128-AA3487026F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2572" y="2250159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3C9131B-C284-784C-B41D-91A2B9550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037" y="4226220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4F6891B-DFCF-3C49-821E-92AB6F4361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030" y="3080551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3E22BD3-DC62-CB40-B03C-5970DD3AF8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3271" y="4145407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48A2B8-EE5A-FE44-899F-EC3C6E39DF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2873" y="3090899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E65CE12-06EE-A14A-8F9C-0F53D82D53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3670" y="3875407"/>
            <a:ext cx="541931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706DF6D-1667-C446-9D92-7CEAD55599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4848" y="2790159"/>
            <a:ext cx="541931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765C92B-F455-5A46-9A7A-0E15C7247A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4039" y="2179949"/>
            <a:ext cx="541931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9C4E279-3392-8B4E-B77E-DA5320ECCC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9672" y="3089674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BDBAE59B-BAF5-AF40-BEDE-CF6537D054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2771" y="372274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2C1D4CBB-4D1D-9B46-949D-EECD6EE6E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062" y="1655773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81C7C91A-D97E-FA47-8265-30C45FC0C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877" y="1655773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757E5B96-6651-1345-8D87-62FE2C755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999" y="2011945"/>
            <a:ext cx="540000" cy="54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5FC6EC-DF93-2C4D-9AB9-6D87876778DA}"/>
              </a:ext>
            </a:extLst>
          </p:cNvPr>
          <p:cNvSpPr txBox="1"/>
          <p:nvPr/>
        </p:nvSpPr>
        <p:spPr>
          <a:xfrm>
            <a:off x="434226" y="1628819"/>
            <a:ext cx="50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D54C55-F0CB-4F48-B184-0A296F13670A}"/>
              </a:ext>
            </a:extLst>
          </p:cNvPr>
          <p:cNvSpPr txBox="1"/>
          <p:nvPr/>
        </p:nvSpPr>
        <p:spPr>
          <a:xfrm>
            <a:off x="949338" y="2719949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AC6383-464C-574D-8000-7F29CB03DBFB}"/>
              </a:ext>
            </a:extLst>
          </p:cNvPr>
          <p:cNvSpPr txBox="1"/>
          <p:nvPr/>
        </p:nvSpPr>
        <p:spPr>
          <a:xfrm>
            <a:off x="4207424" y="4187998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346F057-DFD6-E743-AFFA-B3447627FC60}"/>
              </a:ext>
            </a:extLst>
          </p:cNvPr>
          <p:cNvSpPr txBox="1"/>
          <p:nvPr/>
        </p:nvSpPr>
        <p:spPr>
          <a:xfrm>
            <a:off x="5147813" y="1868105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5D97E2-8D09-084F-A920-B8FC65AFAFB7}"/>
              </a:ext>
            </a:extLst>
          </p:cNvPr>
          <p:cNvSpPr txBox="1"/>
          <p:nvPr/>
        </p:nvSpPr>
        <p:spPr>
          <a:xfrm>
            <a:off x="6639428" y="420657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C9A5019-75B8-5745-9E42-EFB340A9DAFD}"/>
              </a:ext>
            </a:extLst>
          </p:cNvPr>
          <p:cNvSpPr txBox="1"/>
          <p:nvPr/>
        </p:nvSpPr>
        <p:spPr>
          <a:xfrm>
            <a:off x="945252" y="4187998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F37E85-1D4D-D844-8E01-B937965223BB}"/>
              </a:ext>
            </a:extLst>
          </p:cNvPr>
          <p:cNvSpPr txBox="1"/>
          <p:nvPr/>
        </p:nvSpPr>
        <p:spPr>
          <a:xfrm>
            <a:off x="2803073" y="1250517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83093BD-E275-4A47-BE47-9A47DC883FF9}"/>
              </a:ext>
            </a:extLst>
          </p:cNvPr>
          <p:cNvSpPr txBox="1"/>
          <p:nvPr/>
        </p:nvSpPr>
        <p:spPr>
          <a:xfrm>
            <a:off x="2068021" y="2399783"/>
            <a:ext cx="295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B2EF5BF-45D4-9740-B364-28D8113DF427}"/>
              </a:ext>
            </a:extLst>
          </p:cNvPr>
          <p:cNvSpPr txBox="1"/>
          <p:nvPr/>
        </p:nvSpPr>
        <p:spPr>
          <a:xfrm>
            <a:off x="1506489" y="2090484"/>
            <a:ext cx="43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023C63C-D858-F44B-A5EC-6E86DA374DDD}"/>
              </a:ext>
            </a:extLst>
          </p:cNvPr>
          <p:cNvSpPr txBox="1"/>
          <p:nvPr/>
        </p:nvSpPr>
        <p:spPr>
          <a:xfrm>
            <a:off x="3091159" y="2858024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3FC1556-C505-F048-AD94-C50D64B25A8A}"/>
              </a:ext>
            </a:extLst>
          </p:cNvPr>
          <p:cNvSpPr txBox="1"/>
          <p:nvPr/>
        </p:nvSpPr>
        <p:spPr>
          <a:xfrm>
            <a:off x="2659891" y="419862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CC5320E-1296-4148-9948-BCE00182D4E2}"/>
              </a:ext>
            </a:extLst>
          </p:cNvPr>
          <p:cNvSpPr txBox="1"/>
          <p:nvPr/>
        </p:nvSpPr>
        <p:spPr>
          <a:xfrm>
            <a:off x="6200433" y="1584721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3F23DBB-A4F7-AF46-9C74-D5E736067625}"/>
              </a:ext>
            </a:extLst>
          </p:cNvPr>
          <p:cNvSpPr txBox="1"/>
          <p:nvPr/>
        </p:nvSpPr>
        <p:spPr>
          <a:xfrm>
            <a:off x="4187125" y="239776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DE10360-5CC6-4149-9D6E-D5ECFC3D5B59}"/>
              </a:ext>
            </a:extLst>
          </p:cNvPr>
          <p:cNvSpPr txBox="1"/>
          <p:nvPr/>
        </p:nvSpPr>
        <p:spPr>
          <a:xfrm>
            <a:off x="5312720" y="3307924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7A3ECE1-8BC2-2545-8926-9458457F10F5}"/>
              </a:ext>
            </a:extLst>
          </p:cNvPr>
          <p:cNvSpPr txBox="1"/>
          <p:nvPr/>
        </p:nvSpPr>
        <p:spPr>
          <a:xfrm>
            <a:off x="6274171" y="2686111"/>
            <a:ext cx="295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8FE89A2-CC5E-894D-B576-67D26CE619E3}"/>
              </a:ext>
            </a:extLst>
          </p:cNvPr>
          <p:cNvSpPr txBox="1"/>
          <p:nvPr/>
        </p:nvSpPr>
        <p:spPr>
          <a:xfrm>
            <a:off x="7536614" y="1788546"/>
            <a:ext cx="295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1E86613-90DF-6C47-A1E3-6900E16E9363}"/>
              </a:ext>
            </a:extLst>
          </p:cNvPr>
          <p:cNvSpPr txBox="1"/>
          <p:nvPr/>
        </p:nvSpPr>
        <p:spPr>
          <a:xfrm>
            <a:off x="7818276" y="2942667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2037458-2715-174B-883F-474920C790DE}"/>
              </a:ext>
            </a:extLst>
          </p:cNvPr>
          <p:cNvSpPr txBox="1"/>
          <p:nvPr/>
        </p:nvSpPr>
        <p:spPr>
          <a:xfrm>
            <a:off x="3846948" y="125936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23691C2-AA85-CB44-9867-C19BBE7D4261}"/>
              </a:ext>
            </a:extLst>
          </p:cNvPr>
          <p:cNvSpPr txBox="1"/>
          <p:nvPr/>
        </p:nvSpPr>
        <p:spPr>
          <a:xfrm>
            <a:off x="8285329" y="3908544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0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7B6087E-38D2-4449-B237-5FB2079FBBC7}"/>
              </a:ext>
            </a:extLst>
          </p:cNvPr>
          <p:cNvCxnSpPr>
            <a:cxnSpLocks/>
            <a:stCxn id="76" idx="3"/>
            <a:endCxn id="77" idx="1"/>
          </p:cNvCxnSpPr>
          <p:nvPr/>
        </p:nvCxnSpPr>
        <p:spPr>
          <a:xfrm>
            <a:off x="7338229" y="1241921"/>
            <a:ext cx="226982" cy="1750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6" name="Picture 75">
            <a:extLst>
              <a:ext uri="{FF2B5EF4-FFF2-40B4-BE49-F238E27FC236}">
                <a16:creationId xmlns:a16="http://schemas.microsoft.com/office/drawing/2014/main" id="{5A2B58BC-0AB4-DB4C-B3AE-4444E5F603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4229" y="1079921"/>
            <a:ext cx="324000" cy="324000"/>
          </a:xfrm>
          <a:prstGeom prst="rect">
            <a:avLst/>
          </a:prstGeom>
          <a:noFill/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E6A4DF5-6160-7940-9365-F5EF8FC15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211" y="1081671"/>
            <a:ext cx="324000" cy="324000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210A7D-DFF1-D54F-B19F-D386556821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455230" y="734681"/>
            <a:ext cx="472255" cy="888950"/>
          </a:xfrm>
          <a:prstGeom prst="rect">
            <a:avLst/>
          </a:prstGeom>
        </p:spPr>
      </p:pic>
      <p:sp>
        <p:nvSpPr>
          <p:cNvPr id="14" name="Cloud Callout 13">
            <a:extLst>
              <a:ext uri="{FF2B5EF4-FFF2-40B4-BE49-F238E27FC236}">
                <a16:creationId xmlns:a16="http://schemas.microsoft.com/office/drawing/2014/main" id="{91C58E22-088C-7942-8333-DA938C8D1648}"/>
              </a:ext>
            </a:extLst>
          </p:cNvPr>
          <p:cNvSpPr/>
          <p:nvPr/>
        </p:nvSpPr>
        <p:spPr>
          <a:xfrm>
            <a:off x="6874208" y="713353"/>
            <a:ext cx="1301532" cy="908505"/>
          </a:xfrm>
          <a:prstGeom prst="cloudCallout">
            <a:avLst>
              <a:gd name="adj1" fmla="val 72115"/>
              <a:gd name="adj2" fmla="val -32481"/>
            </a:avLst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BC3D3A-6E23-EA41-9AEB-8029EB1307B2}"/>
              </a:ext>
            </a:extLst>
          </p:cNvPr>
          <p:cNvSpPr txBox="1"/>
          <p:nvPr/>
        </p:nvSpPr>
        <p:spPr>
          <a:xfrm>
            <a:off x="7040748" y="766191"/>
            <a:ext cx="1011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1600" dirty="0" err="1">
                <a:solidFill>
                  <a:srgbClr val="00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But</a:t>
            </a:r>
            <a:r>
              <a:rPr lang="it-IT" sz="1600" dirty="0">
                <a:solidFill>
                  <a:srgbClr val="00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I </a:t>
            </a:r>
            <a:r>
              <a:rPr lang="it-IT" sz="1600" dirty="0" err="1">
                <a:solidFill>
                  <a:srgbClr val="00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like</a:t>
            </a:r>
            <a:endParaRPr lang="it-IT" sz="1600" dirty="0">
              <a:solidFill>
                <a:srgbClr val="00000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0D6D012-0806-504E-B92F-B6157901459F}"/>
              </a:ext>
            </a:extLst>
          </p:cNvPr>
          <p:cNvCxnSpPr>
            <a:cxnSpLocks/>
            <a:stCxn id="80" idx="3"/>
            <a:endCxn id="81" idx="1"/>
          </p:cNvCxnSpPr>
          <p:nvPr/>
        </p:nvCxnSpPr>
        <p:spPr>
          <a:xfrm>
            <a:off x="7806999" y="372577"/>
            <a:ext cx="205405" cy="0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Picture 79">
            <a:extLst>
              <a:ext uri="{FF2B5EF4-FFF2-40B4-BE49-F238E27FC236}">
                <a16:creationId xmlns:a16="http://schemas.microsoft.com/office/drawing/2014/main" id="{CA867656-D654-464A-9559-FCEC7531C0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2999" y="210577"/>
            <a:ext cx="324000" cy="324000"/>
          </a:xfrm>
          <a:prstGeom prst="rect">
            <a:avLst/>
          </a:prstGeom>
          <a:noFill/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E31D6E56-4E76-834D-BC68-34A7B489D7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2404" y="210577"/>
            <a:ext cx="325159" cy="324000"/>
          </a:xfrm>
          <a:prstGeom prst="rect">
            <a:avLst/>
          </a:prstGeom>
          <a:noFill/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32E15DB-BB30-B54A-A50A-105420F3B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968" y="210577"/>
            <a:ext cx="324000" cy="3240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D0D0269-A420-0240-B5DD-3974900D2A0C}"/>
              </a:ext>
            </a:extLst>
          </p:cNvPr>
          <p:cNvCxnSpPr>
            <a:cxnSpLocks/>
            <a:stCxn id="81" idx="3"/>
            <a:endCxn id="82" idx="1"/>
          </p:cNvCxnSpPr>
          <p:nvPr/>
        </p:nvCxnSpPr>
        <p:spPr>
          <a:xfrm>
            <a:off x="8337563" y="372577"/>
            <a:ext cx="205405" cy="0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C0C96EF3-3CD6-0145-801B-6A215D57C860}"/>
              </a:ext>
            </a:extLst>
          </p:cNvPr>
          <p:cNvSpPr/>
          <p:nvPr/>
        </p:nvSpPr>
        <p:spPr>
          <a:xfrm>
            <a:off x="7419246" y="155339"/>
            <a:ext cx="1508239" cy="432641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CBE20FC-5EDC-8B4D-9F3A-AC3276887783}"/>
              </a:ext>
            </a:extLst>
          </p:cNvPr>
          <p:cNvSpPr txBox="1"/>
          <p:nvPr/>
        </p:nvSpPr>
        <p:spPr>
          <a:xfrm>
            <a:off x="6333452" y="130550"/>
            <a:ext cx="995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430213">
              <a:buSzPct val="100000"/>
            </a:pPr>
            <a:r>
              <a:rPr lang="it-IT" sz="1400" b="1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Frequent</a:t>
            </a:r>
            <a:r>
              <a:rPr lang="it-IT" sz="14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marL="0" algn="r" defTabSz="430213">
              <a:buSzPct val="100000"/>
            </a:pPr>
            <a:r>
              <a:rPr lang="it-IT" sz="14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Pattern</a:t>
            </a:r>
          </a:p>
        </p:txBody>
      </p:sp>
    </p:spTree>
    <p:extLst>
      <p:ext uri="{BB962C8B-B14F-4D97-AF65-F5344CB8AC3E}">
        <p14:creationId xmlns:p14="http://schemas.microsoft.com/office/powerpoint/2010/main" val="238139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2" grpId="0"/>
      <p:bldP spid="44" grpId="0"/>
      <p:bldP spid="45" grpId="0"/>
      <p:bldP spid="46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5" grpId="0"/>
      <p:bldP spid="66" grpId="0"/>
      <p:bldP spid="14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Related Work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1434106" y="763138"/>
            <a:ext cx="6341706" cy="394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/>
              <a:buNone/>
              <a:defRPr sz="1800" b="1" i="0" kern="1200">
                <a:solidFill>
                  <a:srgbClr val="0096D6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1pPr>
            <a:lvl2pPr marL="0" indent="0" algn="l" defTabSz="43021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Lucida Grande"/>
              <a:buNone/>
              <a:defRPr sz="16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2pPr>
            <a:lvl3pPr marL="16986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HP Simplified" pitchFamily="34" charset="0"/>
              <a:buChar char="•"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marL="341313" indent="-18097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0000"/>
              <a:buFont typeface="HP Simplified" pitchFamily="34" charset="0"/>
              <a:buChar char="–"/>
              <a:defRPr lang="en-US" sz="1400" b="0" i="0" kern="1200" dirty="0" smtClean="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4pPr>
            <a:lvl5pPr marL="469900" indent="-1508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HP Simplified" pitchFamily="34" charset="0"/>
              <a:buChar char="•"/>
              <a:tabLst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5pPr>
            <a:lvl6pPr marL="2286000" indent="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900"/>
              </a:spcBef>
              <a:buSzPct val="90000"/>
              <a:buFont typeface="Wingdings" pitchFamily="2" charset="2"/>
              <a:buChar char="Ä"/>
            </a:pPr>
            <a:endParaRPr lang="en-US" sz="135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903913" y="763138"/>
            <a:ext cx="2828878" cy="3945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/>
              <a:buNone/>
              <a:defRPr sz="1800" b="1" i="0" kern="1200">
                <a:solidFill>
                  <a:srgbClr val="0096D6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1pPr>
            <a:lvl2pPr marL="0" indent="0" algn="l" defTabSz="43021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Lucida Grande"/>
              <a:buNone/>
              <a:defRPr sz="16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2pPr>
            <a:lvl3pPr marL="16986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HP Simplified" pitchFamily="34" charset="0"/>
              <a:buChar char="•"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marL="341313" indent="-18097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0000"/>
              <a:buFont typeface="HP Simplified" pitchFamily="34" charset="0"/>
              <a:buChar char="–"/>
              <a:defRPr lang="en-US" sz="1400" b="0" i="0" kern="1200" dirty="0" smtClean="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4pPr>
            <a:lvl5pPr marL="469900" indent="-1508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HP Simplified" pitchFamily="34" charset="0"/>
              <a:buChar char="•"/>
              <a:tabLst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5pPr>
            <a:lvl6pPr marL="2286000" indent="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Single Graphs</a:t>
            </a:r>
          </a:p>
          <a:p>
            <a:pPr lvl="1"/>
            <a:endParaRPr lang="en-US" sz="1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GraMi [5]</a:t>
            </a:r>
          </a:p>
          <a:p>
            <a:pPr lvl="1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all the frequent patterns</a:t>
            </a:r>
            <a:endParaRPr lang="en-US" sz="1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SkyGraph [6]</a:t>
            </a:r>
          </a:p>
          <a:p>
            <a:pPr lvl="1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skyline patterns</a:t>
            </a:r>
          </a:p>
          <a:p>
            <a:pPr lvl="1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structural constraints</a:t>
            </a:r>
          </a:p>
          <a:p>
            <a:pPr lvl="1"/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sz="1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WIGM [7]</a:t>
            </a:r>
          </a:p>
          <a:p>
            <a:pPr lvl="1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weighted graphs</a:t>
            </a:r>
          </a:p>
          <a:p>
            <a:pPr lvl="1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average aggregated weight</a:t>
            </a:r>
          </a:p>
          <a:p>
            <a:pPr lvl="1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1-extension property</a:t>
            </a:r>
          </a:p>
          <a:p>
            <a:pPr lvl="1"/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sz="105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sz="105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329184" y="764419"/>
            <a:ext cx="3288282" cy="39770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/>
              <a:buNone/>
              <a:defRPr sz="1800" b="1" i="0" kern="1200">
                <a:solidFill>
                  <a:srgbClr val="0096D6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1pPr>
            <a:lvl2pPr marL="0" indent="0" algn="l" defTabSz="43021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Lucida Grande"/>
              <a:buNone/>
              <a:defRPr sz="16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2pPr>
            <a:lvl3pPr marL="16986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HP Simplified" pitchFamily="34" charset="0"/>
              <a:buChar char="•"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marL="341313" indent="-18097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0000"/>
              <a:buFont typeface="HP Simplified" pitchFamily="34" charset="0"/>
              <a:buChar char="–"/>
              <a:defRPr lang="en-US" sz="1400" b="0" i="0" kern="1200" dirty="0" smtClean="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4pPr>
            <a:lvl5pPr marL="469900" indent="-1508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HP Simplified" pitchFamily="34" charset="0"/>
              <a:buChar char="•"/>
              <a:tabLst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5pPr>
            <a:lvl6pPr marL="2286000" indent="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Graph Databases</a:t>
            </a:r>
          </a:p>
          <a:p>
            <a:pPr lvl="1"/>
            <a:endParaRPr lang="en-US" sz="1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Forage [1]</a:t>
            </a:r>
          </a:p>
          <a:p>
            <a:pPr lvl="1"/>
            <a:r>
              <a:rPr lang="en-US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closed patterns</a:t>
            </a:r>
          </a:p>
          <a:p>
            <a:pPr lvl="1"/>
            <a:r>
              <a:rPr lang="en-US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synthetic patterns</a:t>
            </a:r>
          </a:p>
          <a:p>
            <a:pPr lvl="1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SPIN [2]</a:t>
            </a:r>
          </a:p>
          <a:p>
            <a:pPr lvl="1"/>
            <a:r>
              <a:rPr lang="en-US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maximal patterns</a:t>
            </a:r>
          </a:p>
          <a:p>
            <a:pPr lvl="1"/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WTMaxMiner [3]</a:t>
            </a:r>
            <a:endParaRPr lang="en-US" sz="3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US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maximal weighted frequent patterns</a:t>
            </a:r>
          </a:p>
          <a:p>
            <a:pPr lvl="1"/>
            <a:r>
              <a:rPr lang="en-US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user transaction</a:t>
            </a:r>
          </a:p>
          <a:p>
            <a:pPr lvl="1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ATW/AW/UBW-gSpan [4]</a:t>
            </a:r>
            <a:endParaRPr lang="en-US" sz="3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  <a:r>
              <a:rPr lang="en-US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average total weighting</a:t>
            </a:r>
          </a:p>
          <a:p>
            <a:pPr lvl="1"/>
            <a:r>
              <a:rPr lang="en-US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affinity weighting </a:t>
            </a:r>
          </a:p>
          <a:p>
            <a:pPr lvl="1"/>
            <a:r>
              <a:rPr lang="en-US" sz="13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utility-based weighting</a:t>
            </a:r>
          </a:p>
          <a:p>
            <a:pPr lvl="1"/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</a:p>
          <a:p>
            <a:pPr lvl="1"/>
            <a:endParaRPr lang="en-US" sz="105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5A89DE-70C6-4B4C-8C87-83A5C87AC5E8}"/>
              </a:ext>
            </a:extLst>
          </p:cNvPr>
          <p:cNvCxnSpPr>
            <a:cxnSpLocks/>
          </p:cNvCxnSpPr>
          <p:nvPr/>
        </p:nvCxnSpPr>
        <p:spPr>
          <a:xfrm flipV="1">
            <a:off x="329184" y="763139"/>
            <a:ext cx="2518791" cy="3978316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BBFAABE-030F-1E47-8752-A685BEFD3450}"/>
              </a:ext>
            </a:extLst>
          </p:cNvPr>
          <p:cNvSpPr/>
          <p:nvPr/>
        </p:nvSpPr>
        <p:spPr>
          <a:xfrm>
            <a:off x="634445" y="2110386"/>
            <a:ext cx="1908267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Different </a:t>
            </a:r>
            <a:r>
              <a:rPr lang="it-IT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definition</a:t>
            </a:r>
            <a:r>
              <a:rPr lang="it-IT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of support!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94206C-D2BC-B34C-B258-221E04CFB7A1}"/>
              </a:ext>
            </a:extLst>
          </p:cNvPr>
          <p:cNvCxnSpPr>
            <a:cxnSpLocks/>
            <a:stCxn id="5" idx="1"/>
          </p:cNvCxnSpPr>
          <p:nvPr/>
        </p:nvCxnSpPr>
        <p:spPr>
          <a:xfrm flipV="1">
            <a:off x="5903913" y="763137"/>
            <a:ext cx="2435730" cy="1972672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177076" y="1427477"/>
            <a:ext cx="1880651" cy="6829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Disregard</a:t>
            </a:r>
            <a:r>
              <a:rPr lang="en-US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weights!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B84CE5-8B12-8447-A33C-903DD546C7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38987" y="3437298"/>
            <a:ext cx="2407403" cy="56969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298921" y="3540777"/>
            <a:ext cx="1880651" cy="322326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Costly</a:t>
            </a:r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 scale!</a:t>
            </a:r>
          </a:p>
        </p:txBody>
      </p:sp>
    </p:spTree>
    <p:extLst>
      <p:ext uri="{BB962C8B-B14F-4D97-AF65-F5344CB8AC3E}">
        <p14:creationId xmlns:p14="http://schemas.microsoft.com/office/powerpoint/2010/main" val="389907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2" animBg="1"/>
      <p:bldP spid="9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555AF-EB6C-334C-9C1E-887056D2E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235064"/>
            <a:ext cx="8117206" cy="430887"/>
          </a:xfrm>
        </p:spPr>
        <p:txBody>
          <a:bodyPr/>
          <a:lstStyle/>
          <a:p>
            <a:r>
              <a:rPr lang="en-US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Multiple Users</a:t>
            </a: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37F69A-3EBD-594B-91C3-3BFD0A0FC2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1" t="8328" r="14428" b="7370"/>
          <a:stretch/>
        </p:blipFill>
        <p:spPr>
          <a:xfrm>
            <a:off x="1124072" y="921168"/>
            <a:ext cx="5357136" cy="17315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F12ADD-3A21-1D42-A2B9-B83BF3B12E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1"/>
          <a:stretch/>
        </p:blipFill>
        <p:spPr>
          <a:xfrm>
            <a:off x="1124072" y="2907926"/>
            <a:ext cx="6296327" cy="17315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4703DF-7C5A-A642-8D3B-8A53064E1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84" y="1952349"/>
            <a:ext cx="382500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5E7FB8-598C-8A44-900D-892A9683AD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438" r="23436"/>
          <a:stretch/>
        </p:blipFill>
        <p:spPr>
          <a:xfrm>
            <a:off x="329184" y="3867150"/>
            <a:ext cx="382501" cy="720000"/>
          </a:xfrm>
          <a:prstGeom prst="rect">
            <a:avLst/>
          </a:prstGeom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D21787E9-CB84-7844-860D-A5B5A56CC97F}"/>
              </a:ext>
            </a:extLst>
          </p:cNvPr>
          <p:cNvSpPr/>
          <p:nvPr/>
        </p:nvSpPr>
        <p:spPr>
          <a:xfrm>
            <a:off x="1010653" y="2810577"/>
            <a:ext cx="6568707" cy="1828894"/>
          </a:xfrm>
          <a:prstGeom prst="wedgeRoundRectCallout">
            <a:avLst>
              <a:gd name="adj1" fmla="val -53186"/>
              <a:gd name="adj2" fmla="val -2760"/>
              <a:gd name="adj3" fmla="val 16667"/>
            </a:avLst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FA767EC1-A63D-5A40-BE1C-C18D0A55A76B}"/>
              </a:ext>
            </a:extLst>
          </p:cNvPr>
          <p:cNvSpPr/>
          <p:nvPr/>
        </p:nvSpPr>
        <p:spPr>
          <a:xfrm>
            <a:off x="1010653" y="843455"/>
            <a:ext cx="5609211" cy="1828894"/>
          </a:xfrm>
          <a:prstGeom prst="wedgeRoundRectCallout">
            <a:avLst>
              <a:gd name="adj1" fmla="val -53186"/>
              <a:gd name="adj2" fmla="val -2760"/>
              <a:gd name="adj3" fmla="val 16667"/>
            </a:avLst>
          </a:prstGeom>
          <a:noFill/>
          <a:ln w="317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CD86F3-A88E-8F46-B4F4-40875F6298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16559" y="2092960"/>
            <a:ext cx="9895840" cy="11988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4D1B6B-D04C-6240-B041-D706D5F7971C}"/>
              </a:ext>
            </a:extLst>
          </p:cNvPr>
          <p:cNvSpPr txBox="1"/>
          <p:nvPr/>
        </p:nvSpPr>
        <p:spPr>
          <a:xfrm>
            <a:off x="2218775" y="2406491"/>
            <a:ext cx="4152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6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310M</a:t>
            </a:r>
            <a:r>
              <a:rPr lang="it-IT" sz="26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active</a:t>
            </a:r>
            <a:r>
              <a:rPr lang="it-IT" sz="26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users</a:t>
            </a:r>
            <a:r>
              <a:rPr lang="it-IT" sz="26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2016</a:t>
            </a:r>
          </a:p>
        </p:txBody>
      </p:sp>
    </p:spTree>
    <p:extLst>
      <p:ext uri="{BB962C8B-B14F-4D97-AF65-F5344CB8AC3E}">
        <p14:creationId xmlns:p14="http://schemas.microsoft.com/office/powerpoint/2010/main" val="186822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Multiple Users --&gt; Multiple Weights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6E46D6F-15ED-9143-BF8E-7CD51EFE682F}"/>
              </a:ext>
            </a:extLst>
          </p:cNvPr>
          <p:cNvCxnSpPr>
            <a:cxnSpLocks/>
          </p:cNvCxnSpPr>
          <p:nvPr/>
        </p:nvCxnSpPr>
        <p:spPr>
          <a:xfrm flipV="1">
            <a:off x="7798793" y="2652105"/>
            <a:ext cx="0" cy="881046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5B7FB96-D25A-D247-BB81-FDE45B82F92E}"/>
              </a:ext>
            </a:extLst>
          </p:cNvPr>
          <p:cNvCxnSpPr>
            <a:cxnSpLocks/>
          </p:cNvCxnSpPr>
          <p:nvPr/>
        </p:nvCxnSpPr>
        <p:spPr>
          <a:xfrm flipH="1" flipV="1">
            <a:off x="7797457" y="3533152"/>
            <a:ext cx="360702" cy="654156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49ECD75-26C4-F240-B1F3-653F2ABB5D55}"/>
              </a:ext>
            </a:extLst>
          </p:cNvPr>
          <p:cNvCxnSpPr>
            <a:cxnSpLocks/>
          </p:cNvCxnSpPr>
          <p:nvPr/>
        </p:nvCxnSpPr>
        <p:spPr>
          <a:xfrm flipH="1">
            <a:off x="6564255" y="3554234"/>
            <a:ext cx="1158501" cy="1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970FD01-D8B4-E749-B407-B815E807BA55}"/>
              </a:ext>
            </a:extLst>
          </p:cNvPr>
          <p:cNvCxnSpPr>
            <a:cxnSpLocks/>
          </p:cNvCxnSpPr>
          <p:nvPr/>
        </p:nvCxnSpPr>
        <p:spPr>
          <a:xfrm flipH="1">
            <a:off x="3396690" y="3373304"/>
            <a:ext cx="928375" cy="336357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42EA374-8F9F-D94B-B10D-6150C9E505DC}"/>
              </a:ext>
            </a:extLst>
          </p:cNvPr>
          <p:cNvCxnSpPr>
            <a:cxnSpLocks/>
          </p:cNvCxnSpPr>
          <p:nvPr/>
        </p:nvCxnSpPr>
        <p:spPr>
          <a:xfrm flipH="1">
            <a:off x="2390774" y="2143870"/>
            <a:ext cx="693003" cy="1110849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4D44896-2BF8-604E-8EDA-63B9EF5A38B8}"/>
              </a:ext>
            </a:extLst>
          </p:cNvPr>
          <p:cNvCxnSpPr>
            <a:cxnSpLocks/>
          </p:cNvCxnSpPr>
          <p:nvPr/>
        </p:nvCxnSpPr>
        <p:spPr>
          <a:xfrm flipV="1">
            <a:off x="4523837" y="3271891"/>
            <a:ext cx="6946" cy="672838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EC4DFC9-6358-B34D-98C8-641E1B3D3996}"/>
              </a:ext>
            </a:extLst>
          </p:cNvPr>
          <p:cNvCxnSpPr>
            <a:cxnSpLocks/>
          </p:cNvCxnSpPr>
          <p:nvPr/>
        </p:nvCxnSpPr>
        <p:spPr>
          <a:xfrm flipH="1">
            <a:off x="3103982" y="2131368"/>
            <a:ext cx="847917" cy="1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9432B74-5CCE-F447-ABEA-28B11006151D}"/>
              </a:ext>
            </a:extLst>
          </p:cNvPr>
          <p:cNvCxnSpPr>
            <a:cxnSpLocks/>
          </p:cNvCxnSpPr>
          <p:nvPr/>
        </p:nvCxnSpPr>
        <p:spPr>
          <a:xfrm flipH="1">
            <a:off x="5468492" y="2561010"/>
            <a:ext cx="869955" cy="138284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18FF4FD-CCDD-FC46-92DA-68E5BAD89D6D}"/>
              </a:ext>
            </a:extLst>
          </p:cNvPr>
          <p:cNvCxnSpPr>
            <a:cxnSpLocks/>
          </p:cNvCxnSpPr>
          <p:nvPr/>
        </p:nvCxnSpPr>
        <p:spPr>
          <a:xfrm flipH="1">
            <a:off x="5649497" y="4187308"/>
            <a:ext cx="1050923" cy="0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D2E54E0-C44B-774A-A94E-601090CF4F3D}"/>
              </a:ext>
            </a:extLst>
          </p:cNvPr>
          <p:cNvCxnSpPr>
            <a:cxnSpLocks/>
          </p:cNvCxnSpPr>
          <p:nvPr/>
        </p:nvCxnSpPr>
        <p:spPr>
          <a:xfrm flipV="1">
            <a:off x="3405122" y="3744212"/>
            <a:ext cx="0" cy="717785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E65DF92-9DCE-1547-8249-5181773E00B5}"/>
              </a:ext>
            </a:extLst>
          </p:cNvPr>
          <p:cNvCxnSpPr>
            <a:cxnSpLocks/>
            <a:endCxn id="99" idx="3"/>
          </p:cNvCxnSpPr>
          <p:nvPr/>
        </p:nvCxnSpPr>
        <p:spPr>
          <a:xfrm flipH="1" flipV="1">
            <a:off x="2088175" y="2018386"/>
            <a:ext cx="1015806" cy="112982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F4BD645-5B41-5B41-A398-C950E9F9BE20}"/>
              </a:ext>
            </a:extLst>
          </p:cNvPr>
          <p:cNvCxnSpPr>
            <a:cxnSpLocks/>
          </p:cNvCxnSpPr>
          <p:nvPr/>
        </p:nvCxnSpPr>
        <p:spPr>
          <a:xfrm flipH="1">
            <a:off x="4541595" y="2762384"/>
            <a:ext cx="686945" cy="476122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4F239E6-F469-4846-BD89-C137440EB667}"/>
              </a:ext>
            </a:extLst>
          </p:cNvPr>
          <p:cNvCxnSpPr>
            <a:cxnSpLocks/>
          </p:cNvCxnSpPr>
          <p:nvPr/>
        </p:nvCxnSpPr>
        <p:spPr>
          <a:xfrm flipH="1" flipV="1">
            <a:off x="2388627" y="3259885"/>
            <a:ext cx="816232" cy="394589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C3E64B7-5BC0-B648-8FC7-8B1B1B9C195E}"/>
              </a:ext>
            </a:extLst>
          </p:cNvPr>
          <p:cNvCxnSpPr>
            <a:cxnSpLocks/>
          </p:cNvCxnSpPr>
          <p:nvPr/>
        </p:nvCxnSpPr>
        <p:spPr>
          <a:xfrm flipH="1">
            <a:off x="4541596" y="4191618"/>
            <a:ext cx="911186" cy="1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FCAE039-2CD6-3B45-B108-ECB5646856BE}"/>
              </a:ext>
            </a:extLst>
          </p:cNvPr>
          <p:cNvCxnSpPr>
            <a:cxnSpLocks/>
          </p:cNvCxnSpPr>
          <p:nvPr/>
        </p:nvCxnSpPr>
        <p:spPr>
          <a:xfrm flipH="1">
            <a:off x="5628519" y="3608310"/>
            <a:ext cx="743734" cy="578998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0512F0E-1B5F-FB4C-A812-DFE3167247BB}"/>
              </a:ext>
            </a:extLst>
          </p:cNvPr>
          <p:cNvCxnSpPr>
            <a:cxnSpLocks/>
          </p:cNvCxnSpPr>
          <p:nvPr/>
        </p:nvCxnSpPr>
        <p:spPr>
          <a:xfrm flipV="1">
            <a:off x="1708764" y="3281730"/>
            <a:ext cx="635900" cy="1280907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F719E2B-876E-DF43-AE9D-4F88D402B2D6}"/>
              </a:ext>
            </a:extLst>
          </p:cNvPr>
          <p:cNvCxnSpPr>
            <a:cxnSpLocks/>
            <a:stCxn id="104" idx="3"/>
          </p:cNvCxnSpPr>
          <p:nvPr/>
        </p:nvCxnSpPr>
        <p:spPr>
          <a:xfrm flipV="1">
            <a:off x="1534950" y="3271892"/>
            <a:ext cx="809714" cy="273219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264D1E1-5606-4A46-B9B0-34867A3C01B8}"/>
              </a:ext>
            </a:extLst>
          </p:cNvPr>
          <p:cNvCxnSpPr>
            <a:cxnSpLocks/>
          </p:cNvCxnSpPr>
          <p:nvPr/>
        </p:nvCxnSpPr>
        <p:spPr>
          <a:xfrm flipV="1">
            <a:off x="1004604" y="2082786"/>
            <a:ext cx="565833" cy="247439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4BF07AB1-4950-204D-9550-4A66C1C2A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22" y="3439661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DFE0822F-149F-1840-9814-9E53849BB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925" y="392161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70EBAE67-7339-CB41-A7C2-7FC074E70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3281" y="392161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5EBA6AB3-32D0-5041-BA93-DA2B8309FF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4876" y="2993151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D610B69A-AA32-7742-B06A-F42A56C2DC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718" y="2181454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1A2C42E0-4A55-7448-A3E3-563258684E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6244" y="1748386"/>
            <a:ext cx="541931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6702246A-6DE8-9F4F-9DD6-CBFC9EFC97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8492" y="2444719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85AECBE-10E5-FF4C-B4BA-029508CB3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957" y="4420780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AEA573D9-65B7-7344-A061-2E2FE1F1B4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950" y="3275111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16487BAB-5F66-A242-81BA-6D9D92D5F2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5262" y="4048975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307B9D98-DEEC-A047-896A-1D74EB58C7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8793" y="3285459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590C7A41-5066-5D48-9D05-B67178AB73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9590" y="4069967"/>
            <a:ext cx="541931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27338C3C-66A3-FE44-BE13-CED1F6DE15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0768" y="2984719"/>
            <a:ext cx="541931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29D1ED52-42FC-A146-A391-37B875F9FA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9959" y="2374509"/>
            <a:ext cx="541931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6EAB7CBE-F144-9649-A9FE-305D50E2D8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5592" y="3284234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AD29BAA4-8174-E34F-B9B3-C2071EA4E2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8691" y="3917308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BD7F370A-CB29-4641-B9CB-B603FBF53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982" y="1850333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8AA2A21F-804D-2F41-BCC0-329B929E1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797" y="1850333"/>
            <a:ext cx="540000" cy="54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1E3F64F2-8638-874D-8B63-7DCAC621B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919" y="2206505"/>
            <a:ext cx="540000" cy="54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DB729EAA-4F38-B347-B2A6-10CE4D3672B7}"/>
              </a:ext>
            </a:extLst>
          </p:cNvPr>
          <p:cNvSpPr txBox="1"/>
          <p:nvPr/>
        </p:nvSpPr>
        <p:spPr>
          <a:xfrm>
            <a:off x="434044" y="1823379"/>
            <a:ext cx="344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0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49DAF31-C02A-4347-B5DF-B77510B606EF}"/>
              </a:ext>
            </a:extLst>
          </p:cNvPr>
          <p:cNvSpPr txBox="1"/>
          <p:nvPr/>
        </p:nvSpPr>
        <p:spPr>
          <a:xfrm>
            <a:off x="989287" y="2964705"/>
            <a:ext cx="37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10B7DAC-47E8-AD45-998F-89A873E9C29E}"/>
              </a:ext>
            </a:extLst>
          </p:cNvPr>
          <p:cNvSpPr txBox="1"/>
          <p:nvPr/>
        </p:nvSpPr>
        <p:spPr>
          <a:xfrm>
            <a:off x="4215770" y="4322111"/>
            <a:ext cx="34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3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DD322E2-454F-A44B-9B3E-067487DB279F}"/>
              </a:ext>
            </a:extLst>
          </p:cNvPr>
          <p:cNvSpPr txBox="1"/>
          <p:nvPr/>
        </p:nvSpPr>
        <p:spPr>
          <a:xfrm>
            <a:off x="5106212" y="2100152"/>
            <a:ext cx="34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5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6567C40-2ACC-EC42-8B49-72D880B5E3F9}"/>
              </a:ext>
            </a:extLst>
          </p:cNvPr>
          <p:cNvSpPr txBox="1"/>
          <p:nvPr/>
        </p:nvSpPr>
        <p:spPr>
          <a:xfrm>
            <a:off x="6666080" y="4401130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4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F57F34B-8D9A-2D4B-9D0C-B87767CE0A77}"/>
              </a:ext>
            </a:extLst>
          </p:cNvPr>
          <p:cNvSpPr txBox="1"/>
          <p:nvPr/>
        </p:nvSpPr>
        <p:spPr>
          <a:xfrm>
            <a:off x="1133492" y="4014844"/>
            <a:ext cx="37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0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0E37478-2495-704C-9418-6BDB4B99B195}"/>
              </a:ext>
            </a:extLst>
          </p:cNvPr>
          <p:cNvSpPr txBox="1"/>
          <p:nvPr/>
        </p:nvSpPr>
        <p:spPr>
          <a:xfrm>
            <a:off x="2748933" y="1355958"/>
            <a:ext cx="343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2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0DAE3CE-599F-C54D-8A49-C28EC6B847DA}"/>
              </a:ext>
            </a:extLst>
          </p:cNvPr>
          <p:cNvSpPr txBox="1"/>
          <p:nvPr/>
        </p:nvSpPr>
        <p:spPr>
          <a:xfrm>
            <a:off x="1915716" y="2720345"/>
            <a:ext cx="295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3510FB8-5EE8-C14E-A37E-5221FBBA7ABD}"/>
              </a:ext>
            </a:extLst>
          </p:cNvPr>
          <p:cNvSpPr txBox="1"/>
          <p:nvPr/>
        </p:nvSpPr>
        <p:spPr>
          <a:xfrm>
            <a:off x="1546244" y="2212853"/>
            <a:ext cx="43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1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7C33B56-F587-B445-B0F4-970A03C75978}"/>
              </a:ext>
            </a:extLst>
          </p:cNvPr>
          <p:cNvSpPr txBox="1"/>
          <p:nvPr/>
        </p:nvSpPr>
        <p:spPr>
          <a:xfrm>
            <a:off x="3065183" y="3059077"/>
            <a:ext cx="34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3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3ABC6D6-8390-714E-9DB2-CA0C2C8DDEBF}"/>
              </a:ext>
            </a:extLst>
          </p:cNvPr>
          <p:cNvSpPr txBox="1"/>
          <p:nvPr/>
        </p:nvSpPr>
        <p:spPr>
          <a:xfrm>
            <a:off x="2839606" y="4243165"/>
            <a:ext cx="34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5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60E9D44-5BF2-B348-A6C4-D8BE307146A0}"/>
              </a:ext>
            </a:extLst>
          </p:cNvPr>
          <p:cNvSpPr txBox="1"/>
          <p:nvPr/>
        </p:nvSpPr>
        <p:spPr>
          <a:xfrm>
            <a:off x="6205007" y="1821569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4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D5005F3-A207-8E4E-976C-6CEB9122C549}"/>
              </a:ext>
            </a:extLst>
          </p:cNvPr>
          <p:cNvSpPr txBox="1"/>
          <p:nvPr/>
        </p:nvSpPr>
        <p:spPr>
          <a:xfrm>
            <a:off x="4203747" y="2606712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4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73DC263B-8F6A-B544-AF81-40C3B9D5ADE4}"/>
              </a:ext>
            </a:extLst>
          </p:cNvPr>
          <p:cNvSpPr txBox="1"/>
          <p:nvPr/>
        </p:nvSpPr>
        <p:spPr>
          <a:xfrm>
            <a:off x="5286930" y="3524719"/>
            <a:ext cx="34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3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E9503E4-D452-2B49-A47E-478302A0E712}"/>
              </a:ext>
            </a:extLst>
          </p:cNvPr>
          <p:cNvSpPr txBox="1"/>
          <p:nvPr/>
        </p:nvSpPr>
        <p:spPr>
          <a:xfrm>
            <a:off x="6295172" y="2906394"/>
            <a:ext cx="295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1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59363E38-88DA-CB4A-902C-B7C2489EAA60}"/>
              </a:ext>
            </a:extLst>
          </p:cNvPr>
          <p:cNvSpPr txBox="1"/>
          <p:nvPr/>
        </p:nvSpPr>
        <p:spPr>
          <a:xfrm>
            <a:off x="8063947" y="2424543"/>
            <a:ext cx="295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1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64DB36C-FD5C-0341-9DBB-130E858E5F07}"/>
              </a:ext>
            </a:extLst>
          </p:cNvPr>
          <p:cNvSpPr txBox="1"/>
          <p:nvPr/>
        </p:nvSpPr>
        <p:spPr>
          <a:xfrm>
            <a:off x="7892229" y="2992444"/>
            <a:ext cx="37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0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9646520-7558-2C43-B0F5-A422DBE8F030}"/>
              </a:ext>
            </a:extLst>
          </p:cNvPr>
          <p:cNvSpPr txBox="1"/>
          <p:nvPr/>
        </p:nvSpPr>
        <p:spPr>
          <a:xfrm>
            <a:off x="3860877" y="1352183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4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16C02C4-D101-9F49-89AF-28126AC4D7B1}"/>
              </a:ext>
            </a:extLst>
          </p:cNvPr>
          <p:cNvSpPr txBox="1"/>
          <p:nvPr/>
        </p:nvSpPr>
        <p:spPr>
          <a:xfrm>
            <a:off x="8360490" y="3917371"/>
            <a:ext cx="37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0000FF"/>
                </a:solidFill>
                <a:latin typeface="Brandon Grotesque" panose="020B0503020203060202" pitchFamily="34" charset="77"/>
                <a:cs typeface="HP Simplified" pitchFamily="34" charset="0"/>
              </a:rPr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72B4A58-BEFC-5644-9CBC-AC17F1937498}"/>
              </a:ext>
            </a:extLst>
          </p:cNvPr>
          <p:cNvSpPr txBox="1"/>
          <p:nvPr/>
        </p:nvSpPr>
        <p:spPr>
          <a:xfrm>
            <a:off x="681694" y="1831832"/>
            <a:ext cx="31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FF0000"/>
                </a:solidFill>
                <a:latin typeface="Brandon Grotesque" panose="020B0503020203060202" pitchFamily="34" charset="77"/>
                <a:cs typeface="HP Simplified" pitchFamily="34" charset="0"/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1FB6A16E-9235-E54D-96AE-F4AB36B12B33}"/>
              </a:ext>
            </a:extLst>
          </p:cNvPr>
          <p:cNvSpPr txBox="1"/>
          <p:nvPr/>
        </p:nvSpPr>
        <p:spPr>
          <a:xfrm>
            <a:off x="1783939" y="2206505"/>
            <a:ext cx="288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FF0000"/>
                </a:solidFill>
                <a:latin typeface="Brandon Grotesque" panose="020B0503020203060202" pitchFamily="34" charset="77"/>
                <a:cs typeface="HP Simplified" pitchFamily="34" charset="0"/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9CC49287-3B56-1A4A-BBCE-4B679D3FBC63}"/>
              </a:ext>
            </a:extLst>
          </p:cNvPr>
          <p:cNvSpPr txBox="1"/>
          <p:nvPr/>
        </p:nvSpPr>
        <p:spPr>
          <a:xfrm>
            <a:off x="2975471" y="1347795"/>
            <a:ext cx="34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FF0000"/>
                </a:solidFill>
                <a:latin typeface="Brandon Grotesque" panose="020B0503020203060202" pitchFamily="34" charset="77"/>
                <a:cs typeface="HP Simplified" pitchFamily="34" charset="0"/>
              </a:rPr>
              <a:t>5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F4B8F27-FB03-9342-8016-7093D1409AD6}"/>
              </a:ext>
            </a:extLst>
          </p:cNvPr>
          <p:cNvSpPr txBox="1"/>
          <p:nvPr/>
        </p:nvSpPr>
        <p:spPr>
          <a:xfrm>
            <a:off x="1135549" y="4324012"/>
            <a:ext cx="34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FF0000"/>
                </a:solidFill>
                <a:latin typeface="Brandon Grotesque" panose="020B0503020203060202" pitchFamily="34" charset="77"/>
                <a:cs typeface="HP Simplified" pitchFamily="34" charset="0"/>
              </a:rPr>
              <a:t>5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C920C6C8-AC88-684E-B1BE-7F434FC135B9}"/>
              </a:ext>
            </a:extLst>
          </p:cNvPr>
          <p:cNvSpPr txBox="1"/>
          <p:nvPr/>
        </p:nvSpPr>
        <p:spPr>
          <a:xfrm>
            <a:off x="1220561" y="2964705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FF0000"/>
                </a:solidFill>
                <a:latin typeface="Brandon Grotesque" panose="020B0503020203060202" pitchFamily="34" charset="77"/>
                <a:cs typeface="HP Simplified" pitchFamily="34" charset="0"/>
              </a:rPr>
              <a:t>4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B48B5F64-8624-9A48-9068-095898BC88BB}"/>
              </a:ext>
            </a:extLst>
          </p:cNvPr>
          <p:cNvSpPr txBox="1"/>
          <p:nvPr/>
        </p:nvSpPr>
        <p:spPr>
          <a:xfrm>
            <a:off x="2085142" y="2632954"/>
            <a:ext cx="34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FF0000"/>
                </a:solidFill>
                <a:latin typeface="Brandon Grotesque" panose="020B0503020203060202" pitchFamily="34" charset="77"/>
                <a:cs typeface="HP Simplified" pitchFamily="34" charset="0"/>
              </a:rPr>
              <a:t>3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AAC37C5A-478C-4646-8A31-225F93CD41B2}"/>
              </a:ext>
            </a:extLst>
          </p:cNvPr>
          <p:cNvSpPr txBox="1"/>
          <p:nvPr/>
        </p:nvSpPr>
        <p:spPr>
          <a:xfrm>
            <a:off x="4087248" y="1363192"/>
            <a:ext cx="34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FF0000"/>
                </a:solidFill>
                <a:latin typeface="Brandon Grotesque" panose="020B0503020203060202" pitchFamily="34" charset="77"/>
                <a:cs typeface="HP Simplified" pitchFamily="34" charset="0"/>
              </a:rPr>
              <a:t>3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2491ADE8-6980-A147-889E-260141702A27}"/>
              </a:ext>
            </a:extLst>
          </p:cNvPr>
          <p:cNvSpPr txBox="1"/>
          <p:nvPr/>
        </p:nvSpPr>
        <p:spPr>
          <a:xfrm>
            <a:off x="3291923" y="3044330"/>
            <a:ext cx="34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FF0000"/>
                </a:solidFill>
                <a:latin typeface="Brandon Grotesque" panose="020B0503020203060202" pitchFamily="34" charset="77"/>
                <a:cs typeface="HP Simplified" pitchFamily="34" charset="0"/>
              </a:rPr>
              <a:t>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BC98C8C-9B66-2446-B668-406D30169C90}"/>
              </a:ext>
            </a:extLst>
          </p:cNvPr>
          <p:cNvSpPr txBox="1"/>
          <p:nvPr/>
        </p:nvSpPr>
        <p:spPr>
          <a:xfrm>
            <a:off x="2831799" y="4562637"/>
            <a:ext cx="34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FF0000"/>
                </a:solidFill>
                <a:latin typeface="Brandon Grotesque" panose="020B0503020203060202" pitchFamily="34" charset="77"/>
                <a:cs typeface="HP Simplified" pitchFamily="34" charset="0"/>
              </a:rPr>
              <a:t>5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73C0642-A288-7A4E-8039-93E3A477669F}"/>
              </a:ext>
            </a:extLst>
          </p:cNvPr>
          <p:cNvSpPr txBox="1"/>
          <p:nvPr/>
        </p:nvSpPr>
        <p:spPr>
          <a:xfrm>
            <a:off x="4444666" y="2591311"/>
            <a:ext cx="295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FF0000"/>
                </a:solidFill>
                <a:latin typeface="Brandon Grotesque" panose="020B0503020203060202" pitchFamily="34" charset="77"/>
                <a:cs typeface="HP Simplified" pitchFamily="34" charset="0"/>
              </a:rPr>
              <a:t>1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BF602AAF-E406-0D4A-9A5E-EBF63137D129}"/>
              </a:ext>
            </a:extLst>
          </p:cNvPr>
          <p:cNvSpPr txBox="1"/>
          <p:nvPr/>
        </p:nvSpPr>
        <p:spPr>
          <a:xfrm>
            <a:off x="4427904" y="4318975"/>
            <a:ext cx="37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FF0000"/>
                </a:solidFill>
                <a:latin typeface="Brandon Grotesque" panose="020B0503020203060202" pitchFamily="34" charset="77"/>
                <a:cs typeface="HP Simplified" pitchFamily="34" charset="0"/>
              </a:rPr>
              <a:t>0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06D3EA05-C3C8-2C48-A926-D4DAE043907D}"/>
              </a:ext>
            </a:extLst>
          </p:cNvPr>
          <p:cNvSpPr txBox="1"/>
          <p:nvPr/>
        </p:nvSpPr>
        <p:spPr>
          <a:xfrm>
            <a:off x="5369292" y="2080771"/>
            <a:ext cx="295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FF0000"/>
                </a:solidFill>
                <a:latin typeface="Brandon Grotesque" panose="020B0503020203060202" pitchFamily="34" charset="77"/>
                <a:cs typeface="HP Simplified" pitchFamily="34" charset="0"/>
              </a:rPr>
              <a:t>1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65A408-5B84-B04A-BAB9-F26FCEFBB6DF}"/>
              </a:ext>
            </a:extLst>
          </p:cNvPr>
          <p:cNvSpPr txBox="1"/>
          <p:nvPr/>
        </p:nvSpPr>
        <p:spPr>
          <a:xfrm>
            <a:off x="6455893" y="1815820"/>
            <a:ext cx="37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FF0000"/>
                </a:solidFill>
                <a:latin typeface="Brandon Grotesque" panose="020B0503020203060202" pitchFamily="34" charset="77"/>
                <a:cs typeface="HP Simplified" pitchFamily="34" charset="0"/>
              </a:rPr>
              <a:t>0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8B0F989-8893-FA4C-A40F-88E02ED7B51E}"/>
              </a:ext>
            </a:extLst>
          </p:cNvPr>
          <p:cNvSpPr txBox="1"/>
          <p:nvPr/>
        </p:nvSpPr>
        <p:spPr>
          <a:xfrm>
            <a:off x="5531283" y="3520213"/>
            <a:ext cx="295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FF0000"/>
                </a:solidFill>
                <a:latin typeface="Brandon Grotesque" panose="020B0503020203060202" pitchFamily="34" charset="77"/>
                <a:cs typeface="HP Simplified" pitchFamily="34" charset="0"/>
              </a:rPr>
              <a:t>1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6AB81911-56E5-4949-9EA2-E8ABE6804E71}"/>
              </a:ext>
            </a:extLst>
          </p:cNvPr>
          <p:cNvSpPr txBox="1"/>
          <p:nvPr/>
        </p:nvSpPr>
        <p:spPr>
          <a:xfrm>
            <a:off x="6479072" y="2892499"/>
            <a:ext cx="34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FF0000"/>
                </a:solidFill>
                <a:latin typeface="Brandon Grotesque" panose="020B0503020203060202" pitchFamily="34" charset="77"/>
                <a:cs typeface="HP Simplified" pitchFamily="34" charset="0"/>
              </a:rPr>
              <a:t>5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7DC0BD5-B26D-E84C-A3A7-BF6A7F387B9C}"/>
              </a:ext>
            </a:extLst>
          </p:cNvPr>
          <p:cNvSpPr txBox="1"/>
          <p:nvPr/>
        </p:nvSpPr>
        <p:spPr>
          <a:xfrm>
            <a:off x="8240907" y="2424542"/>
            <a:ext cx="34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FF0000"/>
                </a:solidFill>
                <a:latin typeface="Brandon Grotesque" panose="020B0503020203060202" pitchFamily="34" charset="77"/>
                <a:cs typeface="HP Simplified" pitchFamily="34" charset="0"/>
              </a:rPr>
              <a:t>5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9EE89CD-793F-2C4A-873C-79B67B43C81E}"/>
              </a:ext>
            </a:extLst>
          </p:cNvPr>
          <p:cNvSpPr txBox="1"/>
          <p:nvPr/>
        </p:nvSpPr>
        <p:spPr>
          <a:xfrm>
            <a:off x="6911802" y="4401129"/>
            <a:ext cx="37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FF0000"/>
                </a:solidFill>
                <a:latin typeface="Brandon Grotesque" panose="020B0503020203060202" pitchFamily="34" charset="77"/>
                <a:cs typeface="HP Simplified" pitchFamily="34" charset="0"/>
              </a:rPr>
              <a:t>0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67B8E483-F1D3-0342-A978-F1C0B60FE068}"/>
              </a:ext>
            </a:extLst>
          </p:cNvPr>
          <p:cNvSpPr txBox="1"/>
          <p:nvPr/>
        </p:nvSpPr>
        <p:spPr>
          <a:xfrm>
            <a:off x="8047189" y="3247542"/>
            <a:ext cx="34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FF0000"/>
                </a:solidFill>
                <a:latin typeface="Brandon Grotesque" panose="020B0503020203060202" pitchFamily="34" charset="77"/>
                <a:cs typeface="HP Simplified" pitchFamily="34" charset="0"/>
              </a:rPr>
              <a:t>5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DA5EFBE-EFDD-5C4E-99EC-62522A7AAC12}"/>
              </a:ext>
            </a:extLst>
          </p:cNvPr>
          <p:cNvSpPr txBox="1"/>
          <p:nvPr/>
        </p:nvSpPr>
        <p:spPr>
          <a:xfrm>
            <a:off x="8407804" y="4226475"/>
            <a:ext cx="3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400" b="1" dirty="0">
                <a:solidFill>
                  <a:srgbClr val="FF0000"/>
                </a:solidFill>
                <a:latin typeface="Brandon Grotesque" panose="020B0503020203060202" pitchFamily="34" charset="77"/>
                <a:cs typeface="HP Simplified" pitchFamily="34" charset="0"/>
              </a:rPr>
              <a:t>4</a:t>
            </a:r>
          </a:p>
        </p:txBody>
      </p:sp>
      <p:pic>
        <p:nvPicPr>
          <p:cNvPr id="162" name="Picture 161">
            <a:extLst>
              <a:ext uri="{FF2B5EF4-FFF2-40B4-BE49-F238E27FC236}">
                <a16:creationId xmlns:a16="http://schemas.microsoft.com/office/drawing/2014/main" id="{6B14D184-1F4E-974F-9A1C-B1A81FF78F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2558" y="235476"/>
            <a:ext cx="382500" cy="72000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CEA8B456-3A13-5849-B038-1068F086ED0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438" r="23436"/>
          <a:stretch/>
        </p:blipFill>
        <p:spPr>
          <a:xfrm>
            <a:off x="8552557" y="1427152"/>
            <a:ext cx="382501" cy="720000"/>
          </a:xfrm>
          <a:prstGeom prst="rect">
            <a:avLst/>
          </a:prstGeom>
        </p:spPr>
      </p:pic>
      <p:sp>
        <p:nvSpPr>
          <p:cNvPr id="167" name="Cloud Callout 166">
            <a:extLst>
              <a:ext uri="{FF2B5EF4-FFF2-40B4-BE49-F238E27FC236}">
                <a16:creationId xmlns:a16="http://schemas.microsoft.com/office/drawing/2014/main" id="{FB00AE0A-E14C-5849-BDA0-DD3DC04D4079}"/>
              </a:ext>
            </a:extLst>
          </p:cNvPr>
          <p:cNvSpPr/>
          <p:nvPr/>
        </p:nvSpPr>
        <p:spPr>
          <a:xfrm>
            <a:off x="6829262" y="139148"/>
            <a:ext cx="1234685" cy="631914"/>
          </a:xfrm>
          <a:prstGeom prst="cloudCallout">
            <a:avLst>
              <a:gd name="adj1" fmla="val 75872"/>
              <a:gd name="adj2" fmla="val 11559"/>
            </a:avLst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8058964F-D0FA-FB43-A4AC-F58085146707}"/>
              </a:ext>
            </a:extLst>
          </p:cNvPr>
          <p:cNvCxnSpPr>
            <a:cxnSpLocks/>
            <a:stCxn id="175" idx="3"/>
            <a:endCxn id="176" idx="1"/>
          </p:cNvCxnSpPr>
          <p:nvPr/>
        </p:nvCxnSpPr>
        <p:spPr>
          <a:xfrm>
            <a:off x="7282433" y="447822"/>
            <a:ext cx="226982" cy="1750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5" name="Picture 174">
            <a:extLst>
              <a:ext uri="{FF2B5EF4-FFF2-40B4-BE49-F238E27FC236}">
                <a16:creationId xmlns:a16="http://schemas.microsoft.com/office/drawing/2014/main" id="{F7041DAD-31CB-5E4B-824D-23D0540E2A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8433" y="285822"/>
            <a:ext cx="324000" cy="324000"/>
          </a:xfrm>
          <a:prstGeom prst="rect">
            <a:avLst/>
          </a:prstGeom>
          <a:noFill/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8ED51E1F-0A0D-7E43-A544-FD5C03281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415" y="287572"/>
            <a:ext cx="324000" cy="324000"/>
          </a:xfrm>
          <a:prstGeom prst="rect">
            <a:avLst/>
          </a:prstGeom>
          <a:noFill/>
        </p:spPr>
      </p:pic>
      <p:sp>
        <p:nvSpPr>
          <p:cNvPr id="177" name="Cloud Callout 176">
            <a:extLst>
              <a:ext uri="{FF2B5EF4-FFF2-40B4-BE49-F238E27FC236}">
                <a16:creationId xmlns:a16="http://schemas.microsoft.com/office/drawing/2014/main" id="{F7AAC9C4-63ED-F947-AD85-ACF9D32E1FF7}"/>
              </a:ext>
            </a:extLst>
          </p:cNvPr>
          <p:cNvSpPr/>
          <p:nvPr/>
        </p:nvSpPr>
        <p:spPr>
          <a:xfrm>
            <a:off x="6829262" y="1213638"/>
            <a:ext cx="1234685" cy="631914"/>
          </a:xfrm>
          <a:prstGeom prst="cloudCallout">
            <a:avLst>
              <a:gd name="adj1" fmla="val 75872"/>
              <a:gd name="adj2" fmla="val 11559"/>
            </a:avLst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E17EB3E1-2408-734E-AA76-9A0893115852}"/>
              </a:ext>
            </a:extLst>
          </p:cNvPr>
          <p:cNvCxnSpPr>
            <a:cxnSpLocks/>
          </p:cNvCxnSpPr>
          <p:nvPr/>
        </p:nvCxnSpPr>
        <p:spPr>
          <a:xfrm>
            <a:off x="7272705" y="1512584"/>
            <a:ext cx="226982" cy="1750"/>
          </a:xfrm>
          <a:prstGeom prst="line">
            <a:avLst/>
          </a:prstGeom>
          <a:ln w="444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1" name="Picture 180">
            <a:extLst>
              <a:ext uri="{FF2B5EF4-FFF2-40B4-BE49-F238E27FC236}">
                <a16:creationId xmlns:a16="http://schemas.microsoft.com/office/drawing/2014/main" id="{908ACF32-22BF-2341-8901-B7D2349CA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7853" y="1367009"/>
            <a:ext cx="325159" cy="324000"/>
          </a:xfrm>
          <a:prstGeom prst="rect">
            <a:avLst/>
          </a:prstGeom>
          <a:noFill/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BAF9CC4A-0239-5C43-8232-D9B4BBD80C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7888" y="1362177"/>
            <a:ext cx="324000" cy="324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BE753D-52A6-C043-B2D6-C5617254985E}"/>
              </a:ext>
            </a:extLst>
          </p:cNvPr>
          <p:cNvSpPr txBox="1"/>
          <p:nvPr/>
        </p:nvSpPr>
        <p:spPr>
          <a:xfrm>
            <a:off x="535571" y="832494"/>
            <a:ext cx="4126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 &lt;V, E, 𝛴, 𝓵, 𝙒&gt;		 </a:t>
            </a:r>
            <a:r>
              <a:rPr lang="en-US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{𝜔</a:t>
            </a:r>
            <a:r>
              <a:rPr lang="en-US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𝜔</a:t>
            </a:r>
            <a:r>
              <a:rPr lang="en-US" baseline="-25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}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ADCCAD4-E5E7-1F42-A186-D7EA66B068AB}"/>
                  </a:ext>
                </a:extLst>
              </p:cNvPr>
              <p:cNvSpPr/>
              <p:nvPr/>
            </p:nvSpPr>
            <p:spPr>
              <a:xfrm>
                <a:off x="7252598" y="782954"/>
                <a:ext cx="1560555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>
                            <a:latin typeface="Cambria Math" charset="0"/>
                            <a:cs typeface="Helvetica Neue"/>
                          </a:rPr>
                          <m:t>ω</m:t>
                        </m:r>
                      </m:e>
                      <m:sub>
                        <m:r>
                          <a:rPr lang="en-US" sz="1600" b="0" i="0">
                            <a:latin typeface="Cambria Math" panose="02040503050406030204" pitchFamily="18" charset="0"/>
                            <a:cs typeface="Helvetica Neue"/>
                          </a:rPr>
                          <m:t>1</m:t>
                        </m:r>
                      </m:sub>
                    </m:sSub>
                    <m:r>
                      <a:rPr lang="en-US" sz="1600" b="0" i="0">
                        <a:latin typeface="Cambria Math" charset="0"/>
                        <a:cs typeface="Helvetica Neue"/>
                      </a:rPr>
                      <m:t>:</m:t>
                    </m:r>
                    <m:r>
                      <m:rPr>
                        <m:sty m:val="p"/>
                      </m:rPr>
                      <a:rPr lang="en-US" sz="1600" b="0" i="0">
                        <a:latin typeface="Cambria Math" charset="0"/>
                        <a:cs typeface="Helvetica Neue"/>
                      </a:rPr>
                      <m:t>E</m:t>
                    </m:r>
                    <m:r>
                      <a:rPr lang="en-US" sz="1600" b="0" i="0">
                        <a:latin typeface="Cambria Math" charset="0"/>
                        <a:cs typeface="Helvetica Neue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dPr>
                      <m:e>
                        <m:r>
                          <a:rPr lang="en-US" sz="1600" b="0" i="0">
                            <a:latin typeface="Cambria Math" charset="0"/>
                            <a:cs typeface="Helvetica Neue"/>
                          </a:rPr>
                          <m:t>0, 1</m:t>
                        </m:r>
                      </m:e>
                    </m:d>
                  </m:oMath>
                </a14:m>
                <a:endParaRPr lang="en-US" sz="16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endParaRPr lang="en-US" sz="16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endParaRPr lang="en-US" sz="16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endParaRPr lang="en-US" sz="2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cs typeface="Helvetica Neue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>
                              <a:latin typeface="Cambria Math" charset="0"/>
                              <a:cs typeface="Helvetica Neue"/>
                            </a:rPr>
                            <m:t>ω</m:t>
                          </m:r>
                        </m:e>
                        <m:sub>
                          <m:r>
                            <a:rPr lang="en-US" sz="1600" b="0" i="0">
                              <a:latin typeface="Cambria Math" panose="02040503050406030204" pitchFamily="18" charset="0"/>
                              <a:cs typeface="Helvetica Neue"/>
                            </a:rPr>
                            <m:t>2</m:t>
                          </m:r>
                        </m:sub>
                      </m:sSub>
                      <m:r>
                        <a:rPr lang="en-US" sz="1600" b="0" i="0">
                          <a:latin typeface="Cambria Math" charset="0"/>
                          <a:cs typeface="Helvetica Neue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1600" b="0" i="0">
                          <a:latin typeface="Cambria Math" charset="0"/>
                          <a:cs typeface="Helvetica Neue"/>
                        </a:rPr>
                        <m:t>E</m:t>
                      </m:r>
                      <m:r>
                        <a:rPr lang="en-US" sz="1600" b="0" i="0">
                          <a:latin typeface="Cambria Math" charset="0"/>
                          <a:cs typeface="Helvetica Neue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  <a:cs typeface="Helvetica Neue"/>
                            </a:rPr>
                          </m:ctrlPr>
                        </m:dPr>
                        <m:e>
                          <m:r>
                            <a:rPr lang="en-US" sz="1600" b="0" i="0">
                              <a:latin typeface="Cambria Math" charset="0"/>
                              <a:cs typeface="Helvetica Neue"/>
                            </a:rPr>
                            <m:t>0, 1</m:t>
                          </m:r>
                        </m:e>
                      </m:d>
                      <m:r>
                        <a:rPr lang="en-US" sz="1600" b="0" i="0">
                          <a:latin typeface="Cambria Math" panose="02040503050406030204" pitchFamily="18" charset="0"/>
                          <a:cs typeface="Helvetica Neue"/>
                        </a:rPr>
                        <m:t> </m:t>
                      </m:r>
                    </m:oMath>
                  </m:oMathPara>
                </a14:m>
                <a:endParaRPr lang="it-IT" sz="16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ADCCAD4-E5E7-1F42-A186-D7EA66B06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598" y="782954"/>
                <a:ext cx="1560555" cy="1446550"/>
              </a:xfrm>
              <a:prstGeom prst="rect">
                <a:avLst/>
              </a:prstGeom>
              <a:blipFill>
                <a:blip r:embed="rId13"/>
                <a:stretch>
                  <a:fillRect b="-26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0" name="Picture 89">
            <a:extLst>
              <a:ext uri="{FF2B5EF4-FFF2-40B4-BE49-F238E27FC236}">
                <a16:creationId xmlns:a16="http://schemas.microsoft.com/office/drawing/2014/main" id="{FC87F321-59E0-5F44-B9D7-E5E68936517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416559" y="2092960"/>
            <a:ext cx="9895840" cy="1198879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9F32E4D3-5F25-DB4A-9A27-BC38E10EAA2C}"/>
              </a:ext>
            </a:extLst>
          </p:cNvPr>
          <p:cNvSpPr txBox="1"/>
          <p:nvPr/>
        </p:nvSpPr>
        <p:spPr>
          <a:xfrm>
            <a:off x="485917" y="2415483"/>
            <a:ext cx="78037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6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can </a:t>
            </a:r>
            <a:r>
              <a:rPr lang="it-IT" sz="26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</a:t>
            </a:r>
            <a:r>
              <a:rPr lang="it-IT" sz="26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find relevant patterns for </a:t>
            </a:r>
            <a:r>
              <a:rPr lang="it-IT" sz="26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310M</a:t>
            </a:r>
            <a:r>
              <a:rPr lang="it-IT" sz="26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users</a:t>
            </a:r>
            <a:r>
              <a:rPr lang="it-IT" sz="26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185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118" grpId="0"/>
      <p:bldP spid="119" grpId="0"/>
      <p:bldP spid="120" grpId="0"/>
      <p:bldP spid="121" grpId="0"/>
      <p:bldP spid="123" grpId="0"/>
      <p:bldP spid="124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40" grpId="0"/>
      <p:bldP spid="141" grpId="0"/>
      <p:bldP spid="142" grpId="0"/>
      <p:bldP spid="143" grpId="0"/>
      <p:bldP spid="144" grpId="0"/>
      <p:bldP spid="147" grpId="0"/>
      <p:bldP spid="148" grpId="0"/>
      <p:bldP spid="149" grpId="0"/>
      <p:bldP spid="150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7" grpId="0" animBg="1"/>
      <p:bldP spid="177" grpId="0" animBg="1"/>
      <p:bldP spid="3" grpId="0"/>
      <p:bldP spid="4" grpId="0"/>
      <p:bldP spid="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DFFA97-5687-B746-A7D4-73635BFCC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3630047"/>
            <a:ext cx="8362162" cy="1013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Pattern Mining in Multi-weighted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5"/>
              <p:cNvSpPr txBox="1">
                <a:spLocks/>
              </p:cNvSpPr>
              <p:nvPr/>
            </p:nvSpPr>
            <p:spPr>
              <a:xfrm>
                <a:off x="333144" y="930607"/>
                <a:ext cx="8596544" cy="394058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SzPct val="100000"/>
                  <a:buFont typeface="Arial"/>
                  <a:buNone/>
                  <a:defRPr sz="1800" b="1" i="0" kern="1200">
                    <a:solidFill>
                      <a:srgbClr val="0096D6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1pPr>
                <a:lvl2pPr marL="0" indent="0" algn="l" defTabSz="430213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SzPct val="100000"/>
                  <a:buFont typeface="Lucida Grande"/>
                  <a:buNone/>
                  <a:defRPr sz="1600" b="0" i="0" kern="1200">
                    <a:solidFill>
                      <a:srgbClr val="000000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2pPr>
                <a:lvl3pPr marL="169863" indent="-169863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Font typeface="HP Simplified" pitchFamily="34" charset="0"/>
                  <a:buChar char="•"/>
                  <a:defRPr sz="1400" b="0" i="0" kern="1200">
                    <a:solidFill>
                      <a:srgbClr val="000000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3pPr>
                <a:lvl4pPr marL="341313" indent="-180975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SzPct val="80000"/>
                  <a:buFont typeface="HP Simplified" pitchFamily="34" charset="0"/>
                  <a:buChar char="–"/>
                  <a:defRPr lang="en-US" sz="1400" b="0" i="0" kern="1200" dirty="0" smtClean="0">
                    <a:solidFill>
                      <a:srgbClr val="000000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4pPr>
                <a:lvl5pPr marL="469900" indent="-150813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Font typeface="HP Simplified" pitchFamily="34" charset="0"/>
                  <a:buChar char="•"/>
                  <a:tabLst/>
                  <a:defRPr sz="1400" b="0" i="0" kern="1200">
                    <a:solidFill>
                      <a:srgbClr val="000000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5pPr>
                <a:lvl6pPr marL="2286000" indent="0" algn="l" defTabSz="457200" rtl="0" eaLnBrk="1" latinLnBrk="0" hangingPunct="1">
                  <a:lnSpc>
                    <a:spcPts val="2500"/>
                  </a:lnSpc>
                  <a:spcBef>
                    <a:spcPct val="200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>
                    <a:solidFill>
                      <a:schemeClr val="accent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Problem Statement</a:t>
                </a:r>
              </a:p>
              <a:p>
                <a:endParaRPr lang="en-US" sz="750" dirty="0">
                  <a:solidFill>
                    <a:schemeClr val="accent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lvl="1"/>
                <a:r>
                  <a:rPr lang="en-US" sz="105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</a:t>
                </a:r>
                <a:r>
                  <a:rPr lang="en-US" sz="1400" b="1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INPUT</a:t>
                </a:r>
                <a:r>
                  <a:rPr lang="en-US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								</a:t>
                </a:r>
                <a:endParaRPr lang="en-US" sz="1400" b="1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lvl="1"/>
                <a:r>
                  <a:rPr lang="en-US" sz="105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	</a:t>
                </a:r>
                <a:r>
                  <a:rPr lang="en-US" sz="14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 multi-weighted graph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G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					</a:t>
                </a:r>
              </a:p>
              <a:p>
                <a:pPr lvl="1"/>
                <a:r>
                  <a:rPr lang="en-US" sz="14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	a threshold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τ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						</a:t>
                </a:r>
              </a:p>
              <a:p>
                <a:pPr lvl="1"/>
                <a:r>
                  <a:rPr lang="en-US" sz="14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	a scoring function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f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:</m:t>
                    </m:r>
                    <m:r>
                      <a:rPr lang="en-US" sz="1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"/>
                      </a:rPr>
                      <m:t>𝒫</m:t>
                    </m:r>
                    <m:r>
                      <a:rPr lang="en-US" sz="1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"/>
                      </a:rPr>
                      <m:t> × </m:t>
                    </m:r>
                    <m:r>
                      <a:rPr lang="en-US" sz="1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"/>
                      </a:rPr>
                      <m:t>𝒢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"/>
                      </a:rPr>
                      <m:t>→</m:t>
                    </m:r>
                    <m:r>
                      <a:rPr lang="is-IS" sz="1400" b="0" i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ℝ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endParaRPr lang="en-US" sz="375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lvl="1"/>
                <a:endParaRPr lang="en-US" sz="15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lvl="1"/>
                <a:r>
                  <a:rPr lang="en-US" sz="1400" b="1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OUTPUT</a:t>
                </a:r>
                <a:r>
                  <a:rPr lang="en-US" sz="1000" b="1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en-US" sz="1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</a:t>
                </a:r>
              </a:p>
              <a:p>
                <a:pPr lvl="1"/>
                <a:r>
                  <a:rPr lang="en-US" sz="1400" dirty="0">
                    <a:solidFill>
                      <a:schemeClr val="tx1"/>
                    </a:solidFill>
                    <a:cs typeface="Helvetica Neue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400">
                        <a:solidFill>
                          <a:schemeClr val="tx1"/>
                        </a:solidFill>
                        <a:latin typeface="Cambria Math" charset="0"/>
                        <a:cs typeface="Helvetica Neue"/>
                      </a:rPr>
                      <m:t>∀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 Neue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charset="0"/>
                            <a:cs typeface="Helvetica Neue"/>
                          </a:rPr>
                          <m:t>i</m:t>
                        </m:r>
                      </m:sub>
                    </m:sSub>
                    <m:r>
                      <a:rPr lang="en-US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∈</m:t>
                    </m:r>
                    <m:r>
                      <m:rPr>
                        <m:sty m:val="p"/>
                      </m:rPr>
                      <a:rPr lang="en-US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W</m:t>
                    </m:r>
                    <m:r>
                      <a:rPr lang="en-US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 Neue"/>
                      </a:rPr>
                      <m:t> </m:t>
                    </m:r>
                  </m:oMath>
                </a14:m>
                <a:r>
                  <a:rPr lang="en-US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</a:t>
                </a:r>
              </a:p>
              <a:p>
                <a:pPr lvl="1"/>
                <a:r>
                  <a:rPr lang="en-US" sz="14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		</a:t>
                </a:r>
                <a:r>
                  <a:rPr lang="en-US" sz="14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the set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140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i</m:t>
                        </m:r>
                      </m:sub>
                    </m:sSub>
                    <m:r>
                      <a:rPr lang="en-US" sz="140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P</m:t>
                        </m:r>
                        <m: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</m:e>
                    </m:d>
                    <m:r>
                      <a:rPr lang="en-US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G</m:t>
                        </m:r>
                      </m:e>
                      <m:sup>
                        <m: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′</m:t>
                        </m:r>
                      </m:sup>
                    </m:sSup>
                    <m:r>
                      <a:rPr lang="en-US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  <m:t>V</m:t>
                        </m:r>
                        <m: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  <m:t>E</m:t>
                        </m:r>
                        <m: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  <m:t>,ℓ,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140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f</m:t>
                    </m:r>
                    <m:d>
                      <m:d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P</m:t>
                        </m:r>
                        <m:r>
                          <a:rPr lang="en-US" sz="140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G</m:t>
                        </m:r>
                        <m: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′</m:t>
                        </m:r>
                      </m:e>
                    </m:d>
                    <m:r>
                      <a:rPr lang="en-US" sz="140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140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τ</m:t>
                    </m:r>
                    <m:r>
                      <a:rPr lang="en-US" sz="140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endParaRPr lang="en-US" sz="14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lvl="1"/>
                <a:r>
                  <a:rPr lang="en-US" sz="105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	</a:t>
                </a:r>
                <a:endParaRPr lang="en-US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4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44" y="930607"/>
                <a:ext cx="8596544" cy="3940585"/>
              </a:xfrm>
              <a:prstGeom prst="rect">
                <a:avLst/>
              </a:prstGeom>
              <a:blipFill>
                <a:blip r:embed="rId4"/>
                <a:stretch>
                  <a:fillRect l="-2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DEA3075-7891-8F4B-96F7-2593CBAB1D09}"/>
              </a:ext>
            </a:extLst>
          </p:cNvPr>
          <p:cNvSpPr/>
          <p:nvPr/>
        </p:nvSpPr>
        <p:spPr>
          <a:xfrm>
            <a:off x="2752928" y="2110901"/>
            <a:ext cx="1196502" cy="4639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55A34-FED5-5D4F-8CD0-5A3ED0664ADB}"/>
              </a:ext>
            </a:extLst>
          </p:cNvPr>
          <p:cNvSpPr txBox="1"/>
          <p:nvPr/>
        </p:nvSpPr>
        <p:spPr>
          <a:xfrm>
            <a:off x="2811073" y="3874974"/>
            <a:ext cx="3153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it-IT" sz="2800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Which</a:t>
            </a:r>
            <a:r>
              <a:rPr lang="it-IT" sz="28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function </a:t>
            </a:r>
            <a:r>
              <a:rPr lang="it-IT" sz="2800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</a:t>
            </a:r>
            <a:r>
              <a:rPr lang="it-IT" sz="28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05830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MNI-compatible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5"/>
              <p:cNvSpPr txBox="1">
                <a:spLocks/>
              </p:cNvSpPr>
              <p:nvPr/>
            </p:nvSpPr>
            <p:spPr>
              <a:xfrm>
                <a:off x="331556" y="920882"/>
                <a:ext cx="8596544" cy="394058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SzPct val="100000"/>
                  <a:buFont typeface="Arial"/>
                  <a:buNone/>
                  <a:defRPr sz="1800" b="1" i="0" kern="1200">
                    <a:solidFill>
                      <a:srgbClr val="0096D6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1pPr>
                <a:lvl2pPr marL="0" indent="0" algn="l" defTabSz="430213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SzPct val="100000"/>
                  <a:buFont typeface="Lucida Grande"/>
                  <a:buNone/>
                  <a:defRPr sz="1600" b="0" i="0" kern="1200">
                    <a:solidFill>
                      <a:srgbClr val="000000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2pPr>
                <a:lvl3pPr marL="169863" indent="-169863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Font typeface="HP Simplified" pitchFamily="34" charset="0"/>
                  <a:buChar char="•"/>
                  <a:defRPr sz="1400" b="0" i="0" kern="1200">
                    <a:solidFill>
                      <a:srgbClr val="000000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3pPr>
                <a:lvl4pPr marL="341313" indent="-180975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SzPct val="80000"/>
                  <a:buFont typeface="HP Simplified" pitchFamily="34" charset="0"/>
                  <a:buChar char="–"/>
                  <a:defRPr lang="en-US" sz="1400" b="0" i="0" kern="1200" dirty="0" smtClean="0">
                    <a:solidFill>
                      <a:srgbClr val="000000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4pPr>
                <a:lvl5pPr marL="469900" indent="-150813" algn="l" defTabSz="4572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Font typeface="HP Simplified" pitchFamily="34" charset="0"/>
                  <a:buChar char="•"/>
                  <a:tabLst/>
                  <a:defRPr sz="1400" b="0" i="0" kern="1200">
                    <a:solidFill>
                      <a:srgbClr val="000000"/>
                    </a:solidFill>
                    <a:latin typeface="HP Simplified" pitchFamily="34" charset="0"/>
                    <a:ea typeface="+mn-ea"/>
                    <a:cs typeface="HP Simplified" pitchFamily="34" charset="0"/>
                  </a:defRPr>
                </a:lvl5pPr>
                <a:lvl6pPr marL="2286000" indent="0" algn="l" defTabSz="457200" rtl="0" eaLnBrk="1" latinLnBrk="0" hangingPunct="1">
                  <a:lnSpc>
                    <a:spcPts val="2500"/>
                  </a:lnSpc>
                  <a:spcBef>
                    <a:spcPct val="200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it-IT" b="1" dirty="0">
                    <a:solidFill>
                      <a:schemeClr val="accent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MNI Support [</a:t>
                </a:r>
                <a:r>
                  <a:rPr lang="it-IT" b="1" dirty="0" err="1">
                    <a:solidFill>
                      <a:schemeClr val="accent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Bringmann</a:t>
                </a:r>
                <a:r>
                  <a:rPr lang="it-IT" b="1" dirty="0">
                    <a:solidFill>
                      <a:schemeClr val="accent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&amp; </a:t>
                </a:r>
                <a:r>
                  <a:rPr lang="it-IT" b="1" dirty="0" err="1">
                    <a:solidFill>
                      <a:schemeClr val="accent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Nijssen</a:t>
                </a:r>
                <a:r>
                  <a:rPr lang="it-IT" b="1" dirty="0">
                    <a:solidFill>
                      <a:schemeClr val="accent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2008]</a:t>
                </a:r>
                <a:endParaRPr lang="it-IT" sz="1800" b="1" dirty="0">
                  <a:solidFill>
                    <a:schemeClr val="accent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lvl="1"/>
                <a:endParaRPr lang="en-US" sz="1100" b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1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𝐌𝐍𝐈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e>
                    </m:d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mi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p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G</m:t>
                            </m:r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p>
                                <m: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it-IT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</m:e>
                          <m:sup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it-IT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set of graph nodes matching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it-IT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</a:p>
              <a:p>
                <a:pPr lvl="1"/>
                <a:endParaRPr lang="en-US" sz="15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lvl="1"/>
                <a:endParaRPr lang="en-US" sz="15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algn="ctr"/>
                <a:r>
                  <a:rPr lang="it-IT" sz="28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Efficient</a:t>
                </a:r>
                <a:endParaRPr lang="it-IT" sz="2800" dirty="0">
                  <a:solidFill>
                    <a:schemeClr val="accent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endParaRPr lang="en-US" sz="90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r>
                  <a:rPr lang="it-IT" sz="1600" dirty="0">
                    <a:solidFill>
                      <a:schemeClr val="accent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MNI-compatible Functions</a:t>
                </a:r>
              </a:p>
              <a:p>
                <a:r>
                  <a:rPr lang="it-IT" b="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</a:t>
                </a:r>
                <a:r>
                  <a:rPr lang="it-IT" sz="1400" dirty="0">
                    <a:solidFill>
                      <a:schemeClr val="accent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P1:</a:t>
                </a:r>
                <a:r>
                  <a:rPr lang="it-IT" sz="14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1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1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1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monotonically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increases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with the </a:t>
                </a:r>
                <a:r>
                  <a:rPr lang="it-IT" sz="140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weights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of the 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appearances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it-IT" sz="1400" b="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</a:t>
                </a:r>
                <a:r>
                  <a:rPr lang="it-IT" sz="1400" dirty="0">
                    <a:solidFill>
                      <a:schemeClr val="accent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P2:</a:t>
                </a:r>
                <a:r>
                  <a:rPr lang="it-IT" sz="14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1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e>
                    </m:d>
                  </m:oMath>
                </a14:m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monotonically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increases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with the </a:t>
                </a:r>
                <a:r>
                  <a:rPr lang="it-IT" sz="140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number</a:t>
                </a:r>
                <a:r>
                  <a:rPr lang="it-IT" sz="14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of </a:t>
                </a:r>
                <a:r>
                  <a:rPr lang="it-IT" sz="140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appearances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with large </a:t>
                </a:r>
                <a:r>
                  <a:rPr lang="it-IT" sz="1400" b="0" dirty="0" err="1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weights</a:t>
                </a:r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</a:p>
              <a:p>
                <a:r>
                  <a:rPr lang="it-IT" sz="1400" b="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</a:t>
                </a:r>
                <a:r>
                  <a:rPr lang="it-IT" sz="1400" dirty="0">
                    <a:solidFill>
                      <a:schemeClr val="accent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P3:</a:t>
                </a:r>
                <a:r>
                  <a:rPr lang="it-IT" sz="1400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1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e>
                    </m:d>
                    <m:r>
                      <a:rPr lang="en-US" sz="1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1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τ</m:t>
                    </m:r>
                    <m:r>
                      <a:rPr lang="en-US" sz="1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1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MNI</m:t>
                    </m:r>
                    <m:d>
                      <m:dPr>
                        <m:ctrlP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1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e>
                    </m:d>
                    <m:r>
                      <a:rPr lang="en-US" sz="1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14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τ</m:t>
                    </m:r>
                  </m:oMath>
                </a14:m>
                <a:endParaRPr lang="it-IT" sz="1400" b="0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lvl="1"/>
                <a:r>
                  <a:rPr lang="en-US" sz="375" dirty="0">
                    <a:solidFill>
                      <a:schemeClr val="tx1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</a:t>
                </a:r>
              </a:p>
              <a:p>
                <a:pPr lvl="1"/>
                <a:r>
                  <a:rPr lang="en-US" sz="100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</a:t>
                </a:r>
              </a:p>
              <a:p>
                <a:pPr lvl="1"/>
                <a:r>
                  <a:rPr lang="en-US" sz="105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	</a:t>
                </a:r>
                <a:endParaRPr lang="en-US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lvl="1"/>
                <a:r>
                  <a:rPr lang="en-US" sz="1050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		</a:t>
                </a:r>
                <a:endParaRPr lang="en-US" sz="14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4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56" y="920882"/>
                <a:ext cx="8596544" cy="3940585"/>
              </a:xfrm>
              <a:prstGeom prst="rect">
                <a:avLst/>
              </a:prstGeom>
              <a:blipFill>
                <a:blip r:embed="rId3"/>
                <a:stretch>
                  <a:fillRect l="-295" t="-3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DAE3E93-789F-3248-9D42-5D8294A25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023" y="1981146"/>
            <a:ext cx="643585" cy="67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9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bTrento-Template 16-9">
  <a:themeElements>
    <a:clrScheme name="Custom 3">
      <a:dk1>
        <a:sysClr val="windowText" lastClr="000000"/>
      </a:dk1>
      <a:lt1>
        <a:sysClr val="window" lastClr="FFFFFF"/>
      </a:lt1>
      <a:dk2>
        <a:srgbClr val="5373CA"/>
      </a:dk2>
      <a:lt2>
        <a:srgbClr val="E5E8E8"/>
      </a:lt2>
      <a:accent1>
        <a:srgbClr val="325AB4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2850CA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HP_PPT_Standard_template_16x9_Jan2013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HP Theme color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096D6"/>
      </a:accent1>
      <a:accent2>
        <a:srgbClr val="F05332"/>
      </a:accent2>
      <a:accent3>
        <a:srgbClr val="B7CA34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DbTrento-Template 16-9</Template>
  <TotalTime>13384</TotalTime>
  <Words>605</Words>
  <Application>Microsoft Macintosh PowerPoint</Application>
  <PresentationFormat>On-screen Show (16:9)</PresentationFormat>
  <Paragraphs>376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Arial</vt:lpstr>
      <vt:lpstr>Brandon Grotesque</vt:lpstr>
      <vt:lpstr>Cambria Math</vt:lpstr>
      <vt:lpstr>Futura Medium</vt:lpstr>
      <vt:lpstr>Helvetica Neue</vt:lpstr>
      <vt:lpstr>Helvetica Neue Bold Condensed</vt:lpstr>
      <vt:lpstr>Helvetica Neue Condensed</vt:lpstr>
      <vt:lpstr>Helvetica Neue Light</vt:lpstr>
      <vt:lpstr>Helvetica Neue Medium</vt:lpstr>
      <vt:lpstr>Helvetica Neue UltraLight</vt:lpstr>
      <vt:lpstr>HP Simplified</vt:lpstr>
      <vt:lpstr>Lucida Grande</vt:lpstr>
      <vt:lpstr>Wingdings</vt:lpstr>
      <vt:lpstr>DbTrento-Template 16-9</vt:lpstr>
      <vt:lpstr>1_HP_PPT_Standard_template_16x9_Jan2013</vt:lpstr>
      <vt:lpstr>Beyond Frequencies: Graph Pattern Mining in Multi-weighted Graphs </vt:lpstr>
      <vt:lpstr>Graphs</vt:lpstr>
      <vt:lpstr>Graph Pattern Mining</vt:lpstr>
      <vt:lpstr>Preferences in Graphs</vt:lpstr>
      <vt:lpstr>Related Work</vt:lpstr>
      <vt:lpstr>Multiple Users</vt:lpstr>
      <vt:lpstr>Multiple Users --&gt; Multiple Weights</vt:lpstr>
      <vt:lpstr>Pattern Mining in Multi-weighted Graphs</vt:lpstr>
      <vt:lpstr>MNI-compatible Functions</vt:lpstr>
      <vt:lpstr>Our Exact Solution</vt:lpstr>
      <vt:lpstr>Computation of the Pattern Score</vt:lpstr>
      <vt:lpstr>What About Multiple Users?</vt:lpstr>
      <vt:lpstr>Our Approximate Solution</vt:lpstr>
      <vt:lpstr>Generate k Representative Users</vt:lpstr>
      <vt:lpstr>Bucket-based Strategy</vt:lpstr>
      <vt:lpstr>Quality of the Approximation</vt:lpstr>
      <vt:lpstr>Our MNI-compatible Functions</vt:lpstr>
      <vt:lpstr>Our MNI-compatible Functions – Cont’</vt:lpstr>
      <vt:lpstr>Experimental Setup</vt:lpstr>
      <vt:lpstr>Frequent vs Relevant Patterns</vt:lpstr>
      <vt:lpstr>Impact of the Scoring Function</vt:lpstr>
      <vt:lpstr>Multi-weighted Graphs</vt:lpstr>
      <vt:lpstr>Impact of Amount of Weighted Edges</vt:lpstr>
      <vt:lpstr>Conclusions</vt:lpstr>
      <vt:lpstr>Thank you!</vt:lpstr>
      <vt:lpstr>References</vt:lpstr>
    </vt:vector>
  </TitlesOfParts>
  <Manager/>
  <Company/>
  <LinksUpToDate>false</LinksUpToDate>
  <SharedDoc>false</SharedDoc>
  <HyperlinkBase/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Beautiful Presentation for the Trento Group </dc:title>
  <dc:subject/>
  <dc:creator>Preti, Giulia</dc:creator>
  <cp:keywords/>
  <dc:description/>
  <cp:lastModifiedBy>Preti, Giulia</cp:lastModifiedBy>
  <cp:revision>186</cp:revision>
  <cp:lastPrinted>2018-03-24T15:31:16Z</cp:lastPrinted>
  <dcterms:created xsi:type="dcterms:W3CDTF">2018-02-21T08:28:21Z</dcterms:created>
  <dcterms:modified xsi:type="dcterms:W3CDTF">2018-03-30T06:50:31Z</dcterms:modified>
  <cp:category/>
</cp:coreProperties>
</file>